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9"/>
  </p:notesMasterIdLst>
  <p:sldIdLst>
    <p:sldId id="256" r:id="rId2"/>
    <p:sldId id="276" r:id="rId3"/>
    <p:sldId id="277" r:id="rId4"/>
    <p:sldId id="258" r:id="rId5"/>
    <p:sldId id="259" r:id="rId6"/>
    <p:sldId id="275" r:id="rId7"/>
    <p:sldId id="260" r:id="rId8"/>
    <p:sldId id="261" r:id="rId9"/>
    <p:sldId id="263" r:id="rId10"/>
    <p:sldId id="306" r:id="rId11"/>
    <p:sldId id="305" r:id="rId12"/>
    <p:sldId id="308" r:id="rId13"/>
    <p:sldId id="307" r:id="rId14"/>
    <p:sldId id="309" r:id="rId15"/>
    <p:sldId id="264" r:id="rId16"/>
    <p:sldId id="310" r:id="rId17"/>
    <p:sldId id="265" r:id="rId18"/>
    <p:sldId id="311" r:id="rId19"/>
    <p:sldId id="266" r:id="rId20"/>
    <p:sldId id="313" r:id="rId21"/>
    <p:sldId id="267" r:id="rId22"/>
    <p:sldId id="314" r:id="rId23"/>
    <p:sldId id="312" r:id="rId24"/>
    <p:sldId id="315" r:id="rId25"/>
    <p:sldId id="379" r:id="rId26"/>
    <p:sldId id="268" r:id="rId27"/>
    <p:sldId id="318" r:id="rId28"/>
    <p:sldId id="364" r:id="rId29"/>
    <p:sldId id="365" r:id="rId30"/>
    <p:sldId id="269" r:id="rId31"/>
    <p:sldId id="317" r:id="rId32"/>
    <p:sldId id="271" r:id="rId33"/>
    <p:sldId id="320" r:id="rId34"/>
    <p:sldId id="272" r:id="rId35"/>
    <p:sldId id="325" r:id="rId36"/>
    <p:sldId id="366" r:id="rId37"/>
    <p:sldId id="367" r:id="rId38"/>
    <p:sldId id="368" r:id="rId39"/>
    <p:sldId id="369" r:id="rId40"/>
    <p:sldId id="274" r:id="rId41"/>
    <p:sldId id="322" r:id="rId42"/>
    <p:sldId id="338" r:id="rId43"/>
    <p:sldId id="350" r:id="rId44"/>
    <p:sldId id="351" r:id="rId45"/>
    <p:sldId id="339" r:id="rId46"/>
    <p:sldId id="352" r:id="rId47"/>
    <p:sldId id="340" r:id="rId48"/>
    <p:sldId id="353" r:id="rId49"/>
    <p:sldId id="341" r:id="rId50"/>
    <p:sldId id="354" r:id="rId51"/>
    <p:sldId id="342" r:id="rId52"/>
    <p:sldId id="355" r:id="rId53"/>
    <p:sldId id="343" r:id="rId54"/>
    <p:sldId id="356" r:id="rId55"/>
    <p:sldId id="345" r:id="rId56"/>
    <p:sldId id="358" r:id="rId57"/>
    <p:sldId id="346" r:id="rId58"/>
    <p:sldId id="359" r:id="rId59"/>
    <p:sldId id="347" r:id="rId60"/>
    <p:sldId id="360" r:id="rId61"/>
    <p:sldId id="348" r:id="rId62"/>
    <p:sldId id="361" r:id="rId63"/>
    <p:sldId id="357" r:id="rId64"/>
    <p:sldId id="362" r:id="rId65"/>
    <p:sldId id="349" r:id="rId66"/>
    <p:sldId id="363" r:id="rId67"/>
    <p:sldId id="326" r:id="rId68"/>
    <p:sldId id="286" r:id="rId69"/>
    <p:sldId id="287" r:id="rId70"/>
    <p:sldId id="288" r:id="rId71"/>
    <p:sldId id="380" r:id="rId72"/>
    <p:sldId id="333" r:id="rId73"/>
    <p:sldId id="381" r:id="rId74"/>
    <p:sldId id="370" r:id="rId75"/>
    <p:sldId id="372" r:id="rId76"/>
    <p:sldId id="373" r:id="rId77"/>
    <p:sldId id="374" r:id="rId78"/>
    <p:sldId id="375" r:id="rId79"/>
    <p:sldId id="376" r:id="rId80"/>
    <p:sldId id="377" r:id="rId81"/>
    <p:sldId id="378" r:id="rId82"/>
    <p:sldId id="289" r:id="rId83"/>
    <p:sldId id="335" r:id="rId84"/>
    <p:sldId id="290" r:id="rId85"/>
    <p:sldId id="336" r:id="rId86"/>
    <p:sldId id="257" r:id="rId87"/>
    <p:sldId id="382" r:id="rId8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253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987F9A-5F4D-4F87-AC28-FE83EB6E3023}" type="datetimeFigureOut">
              <a:rPr lang="id-ID" smtClean="0"/>
              <a:t>12/03/2012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3B4B12-EAFF-444C-A971-89DCF6A0683F}" type="slidenum">
              <a:rPr lang="id-ID" smtClean="0"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3B4B12-EAFF-444C-A971-89DCF6A0683F}" type="slidenum">
              <a:rPr lang="id-ID" smtClean="0"/>
              <a:t>10</a:t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33284-4D2A-49BB-8D4F-E05F48523037}" type="datetimeFigureOut">
              <a:rPr lang="en-US" smtClean="0"/>
              <a:pPr/>
              <a:t>3/12/2012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8DB5-F6FF-4505-9DCA-33EAFB2F40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33284-4D2A-49BB-8D4F-E05F48523037}" type="datetimeFigureOut">
              <a:rPr lang="en-US" smtClean="0"/>
              <a:pPr/>
              <a:t>3/12/2012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8DB5-F6FF-4505-9DCA-33EAFB2F40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33284-4D2A-49BB-8D4F-E05F48523037}" type="datetimeFigureOut">
              <a:rPr lang="en-US" smtClean="0"/>
              <a:pPr/>
              <a:t>3/12/2012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8DB5-F6FF-4505-9DCA-33EAFB2F40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213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20A6C9F6-9D7C-4C3B-8FF4-28CE99B3CE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 descr="blue.jpg"/>
          <p:cNvPicPr>
            <a:picLocks noChangeAspect="1"/>
          </p:cNvPicPr>
          <p:nvPr userDrawn="1"/>
        </p:nvPicPr>
        <p:blipFill>
          <a:blip r:embed="rId2">
            <a:lum contrast="10000"/>
          </a:blip>
          <a:stretch>
            <a:fillRect/>
          </a:stretch>
        </p:blipFill>
        <p:spPr>
          <a:xfrm>
            <a:off x="-1" y="0"/>
            <a:ext cx="9144001" cy="68530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28575"/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33284-4D2A-49BB-8D4F-E05F48523037}" type="datetimeFigureOut">
              <a:rPr lang="en-US" smtClean="0"/>
              <a:pPr/>
              <a:t>3/12/2012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8DB5-F6FF-4505-9DCA-33EAFB2F40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33284-4D2A-49BB-8D4F-E05F48523037}" type="datetimeFigureOut">
              <a:rPr lang="en-US" smtClean="0"/>
              <a:pPr/>
              <a:t>3/12/2012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8DB5-F6FF-4505-9DCA-33EAFB2F40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ln>
            <a:solidFill>
              <a:srgbClr val="FF6699"/>
            </a:solidFill>
          </a:ln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ln>
            <a:solidFill>
              <a:srgbClr val="FF6699"/>
            </a:solidFill>
          </a:ln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33284-4D2A-49BB-8D4F-E05F48523037}" type="datetimeFigureOut">
              <a:rPr lang="en-US" smtClean="0"/>
              <a:pPr/>
              <a:t>3/12/2012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8DB5-F6FF-4505-9DCA-33EAFB2F40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33284-4D2A-49BB-8D4F-E05F48523037}" type="datetimeFigureOut">
              <a:rPr lang="en-US" smtClean="0"/>
              <a:pPr/>
              <a:t>3/12/2012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8DB5-F6FF-4505-9DCA-33EAFB2F40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33284-4D2A-49BB-8D4F-E05F48523037}" type="datetimeFigureOut">
              <a:rPr lang="en-US" smtClean="0"/>
              <a:pPr/>
              <a:t>3/12/2012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8DB5-F6FF-4505-9DCA-33EAFB2F40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33284-4D2A-49BB-8D4F-E05F48523037}" type="datetimeFigureOut">
              <a:rPr lang="en-US" smtClean="0"/>
              <a:pPr/>
              <a:t>3/12/2012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8DB5-F6FF-4505-9DCA-33EAFB2F40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33284-4D2A-49BB-8D4F-E05F48523037}" type="datetimeFigureOut">
              <a:rPr lang="en-US" smtClean="0"/>
              <a:pPr/>
              <a:t>3/12/2012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8DB5-F6FF-4505-9DCA-33EAFB2F40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33284-4D2A-49BB-8D4F-E05F48523037}" type="datetimeFigureOut">
              <a:rPr lang="en-US" smtClean="0"/>
              <a:pPr/>
              <a:t>3/12/2012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8DB5-F6FF-4505-9DCA-33EAFB2F40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Media Placeholder 8"/>
          <p:cNvSpPr>
            <a:spLocks noGrp="1"/>
          </p:cNvSpPr>
          <p:nvPr>
            <p:ph type="media" sz="quarter" idx="13"/>
          </p:nvPr>
        </p:nvSpPr>
        <p:spPr>
          <a:xfrm>
            <a:off x="2357422" y="2071678"/>
            <a:ext cx="1857388" cy="1143008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 descr="blue.jpg"/>
          <p:cNvPicPr>
            <a:picLocks noChangeAspect="1"/>
          </p:cNvPicPr>
          <p:nvPr userDrawn="1"/>
        </p:nvPicPr>
        <p:blipFill>
          <a:blip r:embed="rId14">
            <a:lum contrast="10000"/>
          </a:blip>
          <a:stretch>
            <a:fillRect/>
          </a:stretch>
        </p:blipFill>
        <p:spPr>
          <a:xfrm>
            <a:off x="-1" y="0"/>
            <a:ext cx="9144001" cy="685304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ln w="12700">
            <a:solidFill>
              <a:srgbClr val="FF6699"/>
            </a:solidFill>
            <a:prstDash val="dash"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033284-4D2A-49BB-8D4F-E05F48523037}" type="datetimeFigureOut">
              <a:rPr lang="en-US" smtClean="0"/>
              <a:pPr/>
              <a:t>3/12/2012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F78DB5-F6FF-4505-9DCA-33EAFB2F402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log_Background_Squares_N_Stars.jpg"/>
          <p:cNvPicPr>
            <a:picLocks noChangeAspect="1"/>
          </p:cNvPicPr>
          <p:nvPr/>
        </p:nvPicPr>
        <p:blipFill>
          <a:blip r:embed="rId2">
            <a:lum contrast="10000"/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 smtClean="0"/>
              <a:t>EXTREMITAS CAUDAL I</a:t>
            </a:r>
            <a:br>
              <a:rPr lang="en-US" dirty="0" smtClean="0"/>
            </a:br>
            <a:r>
              <a:rPr lang="en-US" dirty="0" smtClean="0"/>
              <a:t>(LATERAL)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14884"/>
            <a:ext cx="6400800" cy="923916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Fascia </a:t>
            </a:r>
            <a:r>
              <a:rPr lang="en-US" dirty="0" err="1" smtClean="0"/>
              <a:t>profunda</a:t>
            </a:r>
            <a:r>
              <a:rPr lang="en-US" dirty="0" smtClean="0"/>
              <a:t> </a:t>
            </a:r>
            <a:r>
              <a:rPr lang="en-US" dirty="0" err="1" smtClean="0"/>
              <a:t>regio</a:t>
            </a:r>
            <a:r>
              <a:rPr lang="en-US" dirty="0" smtClean="0"/>
              <a:t> </a:t>
            </a:r>
            <a:r>
              <a:rPr lang="en-US" dirty="0" err="1" smtClean="0"/>
              <a:t>glutealis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71472" y="1714488"/>
            <a:ext cx="5332073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215074" y="3071810"/>
            <a:ext cx="2357454" cy="923330"/>
          </a:xfrm>
          <a:prstGeom prst="rect">
            <a:avLst/>
          </a:prstGeom>
          <a:solidFill>
            <a:schemeClr val="bg1"/>
          </a:solidFill>
          <a:ln>
            <a:solidFill>
              <a:srgbClr val="FF6699"/>
            </a:solidFill>
            <a:prstDash val="dashDot"/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Keterangan</a:t>
            </a:r>
            <a:r>
              <a:rPr lang="en-US" dirty="0" smtClean="0"/>
              <a:t>:</a:t>
            </a:r>
          </a:p>
          <a:p>
            <a:r>
              <a:rPr lang="en-US" dirty="0" smtClean="0"/>
              <a:t>No.1 Fascia </a:t>
            </a:r>
            <a:r>
              <a:rPr lang="en-US" dirty="0" err="1" smtClean="0"/>
              <a:t>glutea</a:t>
            </a:r>
            <a:endParaRPr lang="en-US" dirty="0" smtClean="0"/>
          </a:p>
          <a:p>
            <a:r>
              <a:rPr lang="en-US" dirty="0" smtClean="0"/>
              <a:t>No.2 Fascia </a:t>
            </a:r>
            <a:r>
              <a:rPr lang="en-US" dirty="0" err="1" smtClean="0"/>
              <a:t>lata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STRUKTUR PADA REGIO GLUTEALIS-FEMURALIS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804" y="1617681"/>
            <a:ext cx="8229600" cy="4525963"/>
          </a:xfrm>
          <a:ln>
            <a:solidFill>
              <a:srgbClr val="FF6699"/>
            </a:solidFill>
            <a:prstDash val="dashDot"/>
          </a:ln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M. </a:t>
            </a:r>
            <a:r>
              <a:rPr lang="en-US" dirty="0" err="1" smtClean="0"/>
              <a:t>gluteobiceps</a:t>
            </a:r>
            <a:r>
              <a:rPr lang="en-US" dirty="0" smtClean="0"/>
              <a:t> (5,6,7)</a:t>
            </a:r>
          </a:p>
          <a:p>
            <a:pPr>
              <a:buNone/>
            </a:pPr>
            <a:r>
              <a:rPr lang="en-US" dirty="0" smtClean="0"/>
              <a:t>	- M. gluteus </a:t>
            </a:r>
            <a:r>
              <a:rPr lang="en-US" dirty="0" err="1" smtClean="0"/>
              <a:t>superficialis</a:t>
            </a:r>
            <a:r>
              <a:rPr lang="en-US" dirty="0" smtClean="0"/>
              <a:t> (5)</a:t>
            </a:r>
          </a:p>
          <a:p>
            <a:pPr>
              <a:buNone/>
            </a:pPr>
            <a:r>
              <a:rPr lang="en-US" dirty="0" smtClean="0"/>
              <a:t>	- M. </a:t>
            </a:r>
            <a:r>
              <a:rPr lang="en-US" dirty="0" err="1" smtClean="0"/>
              <a:t>bicepfemoris</a:t>
            </a:r>
            <a:r>
              <a:rPr lang="en-US" dirty="0" smtClean="0"/>
              <a:t> </a:t>
            </a:r>
            <a:r>
              <a:rPr lang="en-US" dirty="0" err="1" smtClean="0"/>
              <a:t>portio</a:t>
            </a:r>
            <a:r>
              <a:rPr lang="en-US" dirty="0" smtClean="0"/>
              <a:t> </a:t>
            </a:r>
            <a:r>
              <a:rPr lang="en-US" dirty="0" err="1" smtClean="0"/>
              <a:t>cran</a:t>
            </a:r>
            <a:r>
              <a:rPr lang="en-US" dirty="0" smtClean="0"/>
              <a:t> (6)</a:t>
            </a:r>
          </a:p>
          <a:p>
            <a:pPr>
              <a:buNone/>
            </a:pPr>
            <a:r>
              <a:rPr lang="en-US" dirty="0" smtClean="0"/>
              <a:t>	- M. </a:t>
            </a:r>
            <a:r>
              <a:rPr lang="en-US" dirty="0" err="1" smtClean="0"/>
              <a:t>bicepfemoris</a:t>
            </a:r>
            <a:r>
              <a:rPr lang="en-US" dirty="0" smtClean="0"/>
              <a:t> </a:t>
            </a:r>
            <a:r>
              <a:rPr lang="en-US" dirty="0" err="1" smtClean="0"/>
              <a:t>portio</a:t>
            </a:r>
            <a:r>
              <a:rPr lang="en-US" dirty="0" smtClean="0"/>
              <a:t> </a:t>
            </a:r>
            <a:r>
              <a:rPr lang="en-US" dirty="0" err="1" smtClean="0"/>
              <a:t>caud</a:t>
            </a:r>
            <a:r>
              <a:rPr lang="en-US" dirty="0" smtClean="0"/>
              <a:t> (7)</a:t>
            </a:r>
          </a:p>
          <a:p>
            <a:r>
              <a:rPr lang="en-US" dirty="0" smtClean="0"/>
              <a:t>M. gluteus </a:t>
            </a:r>
            <a:r>
              <a:rPr lang="en-US" dirty="0" err="1" smtClean="0"/>
              <a:t>medius</a:t>
            </a:r>
            <a:r>
              <a:rPr lang="en-US" dirty="0" smtClean="0"/>
              <a:t> (2)</a:t>
            </a:r>
          </a:p>
          <a:p>
            <a:r>
              <a:rPr lang="en-US" dirty="0" smtClean="0"/>
              <a:t>M. tensor fascia </a:t>
            </a:r>
            <a:r>
              <a:rPr lang="en-US" dirty="0" err="1" smtClean="0"/>
              <a:t>latae</a:t>
            </a:r>
            <a:r>
              <a:rPr lang="en-US" dirty="0" smtClean="0"/>
              <a:t> (3)</a:t>
            </a:r>
          </a:p>
          <a:p>
            <a:r>
              <a:rPr lang="en-US" dirty="0" err="1" smtClean="0"/>
              <a:t>Fasci</a:t>
            </a:r>
            <a:r>
              <a:rPr lang="en-US" dirty="0" smtClean="0"/>
              <a:t> </a:t>
            </a:r>
            <a:r>
              <a:rPr lang="en-US" dirty="0" err="1" smtClean="0"/>
              <a:t>lata</a:t>
            </a:r>
            <a:r>
              <a:rPr lang="en-US" dirty="0" smtClean="0"/>
              <a:t> </a:t>
            </a:r>
            <a:r>
              <a:rPr lang="en-US" dirty="0" err="1" smtClean="0"/>
              <a:t>femoris</a:t>
            </a:r>
            <a:r>
              <a:rPr lang="en-US" dirty="0" smtClean="0"/>
              <a:t> (4)</a:t>
            </a:r>
          </a:p>
          <a:p>
            <a:r>
              <a:rPr lang="en-US" dirty="0" smtClean="0"/>
              <a:t>M. </a:t>
            </a:r>
            <a:r>
              <a:rPr lang="en-US" dirty="0" err="1" smtClean="0"/>
              <a:t>semimembranosus</a:t>
            </a:r>
            <a:r>
              <a:rPr lang="en-US" dirty="0" smtClean="0"/>
              <a:t> (8)</a:t>
            </a:r>
          </a:p>
          <a:p>
            <a:r>
              <a:rPr lang="en-US" dirty="0" smtClean="0"/>
              <a:t>M. </a:t>
            </a:r>
            <a:r>
              <a:rPr lang="en-US" dirty="0" err="1" smtClean="0"/>
              <a:t>semitendinosus</a:t>
            </a:r>
            <a:r>
              <a:rPr lang="en-US" dirty="0" smtClean="0"/>
              <a:t> (9)</a:t>
            </a:r>
          </a:p>
          <a:p>
            <a:r>
              <a:rPr lang="en-US" dirty="0" smtClean="0"/>
              <a:t>M. </a:t>
            </a:r>
            <a:r>
              <a:rPr lang="en-US" dirty="0" err="1" smtClean="0"/>
              <a:t>vastus</a:t>
            </a:r>
            <a:r>
              <a:rPr lang="en-US" dirty="0" smtClean="0"/>
              <a:t> </a:t>
            </a:r>
            <a:r>
              <a:rPr lang="en-US" dirty="0" err="1" smtClean="0"/>
              <a:t>lateralis</a:t>
            </a:r>
            <a:r>
              <a:rPr lang="en-US" dirty="0" smtClean="0"/>
              <a:t> (10)</a:t>
            </a:r>
            <a:endParaRPr lang="en-US" dirty="0"/>
          </a:p>
        </p:txBody>
      </p:sp>
      <p:pic>
        <p:nvPicPr>
          <p:cNvPr id="4" name="Content Placeholder 3" descr="eca musculus goluteus femoral lateral popesko.jpg"/>
          <p:cNvPicPr>
            <a:picLocks noChangeAspect="1"/>
          </p:cNvPicPr>
          <p:nvPr/>
        </p:nvPicPr>
        <p:blipFill>
          <a:blip r:embed="rId2"/>
          <a:srcRect t="1378" r="71585" b="53140"/>
          <a:stretch>
            <a:fillRect/>
          </a:stretch>
        </p:blipFill>
        <p:spPr>
          <a:xfrm>
            <a:off x="5857884" y="1694077"/>
            <a:ext cx="2786082" cy="43781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Lapis </a:t>
            </a:r>
            <a:r>
              <a:rPr lang="en-US" dirty="0" err="1" smtClean="0"/>
              <a:t>kedua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M. </a:t>
            </a:r>
            <a:r>
              <a:rPr lang="en-US" smtClean="0"/>
              <a:t>gluteus acessorius	dibawah </a:t>
            </a:r>
          </a:p>
          <a:p>
            <a:r>
              <a:rPr lang="en-US" smtClean="0"/>
              <a:t>M. illiacus			M</a:t>
            </a:r>
            <a:r>
              <a:rPr lang="en-US" dirty="0" smtClean="0"/>
              <a:t>. gluteus </a:t>
            </a:r>
            <a:r>
              <a:rPr lang="en-US" dirty="0" err="1" smtClean="0"/>
              <a:t>medius</a:t>
            </a:r>
            <a:endParaRPr lang="en-US" dirty="0" smtClean="0"/>
          </a:p>
          <a:p>
            <a:r>
              <a:rPr lang="en-US" dirty="0" smtClean="0"/>
              <a:t>M. rectus </a:t>
            </a:r>
            <a:r>
              <a:rPr lang="en-US" dirty="0" err="1" smtClean="0"/>
              <a:t>femoris</a:t>
            </a:r>
            <a:r>
              <a:rPr lang="en-US" dirty="0" smtClean="0"/>
              <a:t>		</a:t>
            </a:r>
            <a:r>
              <a:rPr lang="en-US" dirty="0" err="1" smtClean="0"/>
              <a:t>dibawah</a:t>
            </a:r>
            <a:endParaRPr lang="en-US" dirty="0" smtClean="0"/>
          </a:p>
          <a:p>
            <a:r>
              <a:rPr lang="en-US" dirty="0" smtClean="0"/>
              <a:t>M. </a:t>
            </a:r>
            <a:r>
              <a:rPr lang="en-US" dirty="0" err="1" smtClean="0"/>
              <a:t>vastus</a:t>
            </a:r>
            <a:r>
              <a:rPr lang="en-US" dirty="0" smtClean="0"/>
              <a:t> </a:t>
            </a:r>
            <a:r>
              <a:rPr lang="en-US" dirty="0" err="1" smtClean="0"/>
              <a:t>intermedius</a:t>
            </a:r>
            <a:r>
              <a:rPr lang="en-US" dirty="0" smtClean="0"/>
              <a:t>	m. </a:t>
            </a:r>
            <a:r>
              <a:rPr lang="en-US" dirty="0" err="1" smtClean="0"/>
              <a:t>vastus</a:t>
            </a:r>
            <a:r>
              <a:rPr lang="en-US" dirty="0" smtClean="0"/>
              <a:t> lateral</a:t>
            </a:r>
          </a:p>
          <a:p>
            <a:r>
              <a:rPr lang="en-US" smtClean="0"/>
              <a:t>M. Adductor</a:t>
            </a:r>
          </a:p>
          <a:p>
            <a:r>
              <a:rPr lang="en-US" smtClean="0"/>
              <a:t>M. quadratus femoris	dibawah</a:t>
            </a:r>
            <a:endParaRPr lang="en-US" dirty="0" smtClean="0"/>
          </a:p>
          <a:p>
            <a:r>
              <a:rPr lang="en-US" smtClean="0"/>
              <a:t>M. gemmelus			m. bicep femoris</a:t>
            </a:r>
            <a:endParaRPr lang="en-US" dirty="0" smtClean="0"/>
          </a:p>
          <a:p>
            <a:r>
              <a:rPr lang="en-US" smtClean="0"/>
              <a:t>M. gluteus profundus</a:t>
            </a:r>
            <a:endParaRPr lang="en-US" dirty="0"/>
          </a:p>
        </p:txBody>
      </p:sp>
      <p:sp>
        <p:nvSpPr>
          <p:cNvPr id="4" name="Right Brace 3"/>
          <p:cNvSpPr/>
          <p:nvPr/>
        </p:nvSpPr>
        <p:spPr>
          <a:xfrm>
            <a:off x="4714876" y="2643182"/>
            <a:ext cx="285752" cy="85725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Brace 4"/>
          <p:cNvSpPr/>
          <p:nvPr/>
        </p:nvSpPr>
        <p:spPr>
          <a:xfrm>
            <a:off x="4714876" y="1643050"/>
            <a:ext cx="285752" cy="85725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Brace 5"/>
          <p:cNvSpPr/>
          <p:nvPr/>
        </p:nvSpPr>
        <p:spPr>
          <a:xfrm>
            <a:off x="4714876" y="3857628"/>
            <a:ext cx="285752" cy="178595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Untitled picture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5432" y="785794"/>
            <a:ext cx="8331410" cy="534036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143240" y="3571876"/>
            <a:ext cx="2502064" cy="2786082"/>
          </a:xfrm>
          <a:prstGeom prst="rect">
            <a:avLst/>
          </a:prstGeom>
          <a:noFill/>
          <a:ln w="76200">
            <a:solidFill>
              <a:srgbClr val="FF6699"/>
            </a:solidFill>
            <a:prstDash val="sysDot"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571480"/>
            <a:ext cx="2544554" cy="2671781"/>
          </a:xfrm>
          <a:prstGeom prst="rect">
            <a:avLst/>
          </a:prstGeom>
          <a:noFill/>
          <a:ln w="76200">
            <a:solidFill>
              <a:srgbClr val="FF6699"/>
            </a:solidFill>
            <a:prstDash val="sysDot"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3571876"/>
            <a:ext cx="2207564" cy="2814644"/>
          </a:xfrm>
          <a:prstGeom prst="rect">
            <a:avLst/>
          </a:prstGeom>
          <a:noFill/>
          <a:ln w="76200">
            <a:solidFill>
              <a:srgbClr val="FF6699"/>
            </a:solidFill>
            <a:prstDash val="sysDot"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857884" y="976387"/>
            <a:ext cx="2928926" cy="4801314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KETERANGAN:</a:t>
            </a:r>
          </a:p>
          <a:p>
            <a:r>
              <a:rPr lang="en-US" dirty="0" smtClean="0"/>
              <a:t>No.2 m. adductor</a:t>
            </a:r>
          </a:p>
          <a:p>
            <a:r>
              <a:rPr lang="en-US" dirty="0" smtClean="0"/>
              <a:t>No.4 m. </a:t>
            </a:r>
            <a:r>
              <a:rPr lang="en-US" dirty="0" err="1" smtClean="0"/>
              <a:t>gluteobiceps</a:t>
            </a:r>
            <a:endParaRPr lang="en-US" dirty="0" smtClean="0"/>
          </a:p>
          <a:p>
            <a:r>
              <a:rPr lang="en-US" dirty="0" smtClean="0"/>
              <a:t>No.5 m. gluteus </a:t>
            </a:r>
            <a:r>
              <a:rPr lang="en-US" dirty="0" err="1" smtClean="0"/>
              <a:t>accessorius</a:t>
            </a:r>
            <a:endParaRPr lang="en-US" dirty="0" smtClean="0"/>
          </a:p>
          <a:p>
            <a:r>
              <a:rPr lang="en-US" dirty="0" smtClean="0"/>
              <a:t>No.6 m. gluteus </a:t>
            </a:r>
            <a:r>
              <a:rPr lang="en-US" dirty="0" err="1" smtClean="0"/>
              <a:t>medius</a:t>
            </a:r>
            <a:endParaRPr lang="en-US" dirty="0" smtClean="0"/>
          </a:p>
          <a:p>
            <a:r>
              <a:rPr lang="en-US" dirty="0" smtClean="0"/>
              <a:t>No.7 m. gluteus </a:t>
            </a:r>
            <a:r>
              <a:rPr lang="en-US" dirty="0" err="1" smtClean="0"/>
              <a:t>medius</a:t>
            </a:r>
            <a:r>
              <a:rPr lang="en-US" dirty="0" smtClean="0"/>
              <a:t> bag. caudal</a:t>
            </a:r>
          </a:p>
          <a:p>
            <a:r>
              <a:rPr lang="en-US" dirty="0" smtClean="0"/>
              <a:t>No.8 m. gluteus </a:t>
            </a:r>
            <a:r>
              <a:rPr lang="en-US" dirty="0" err="1" smtClean="0"/>
              <a:t>profundus</a:t>
            </a:r>
            <a:endParaRPr lang="en-US" dirty="0" smtClean="0"/>
          </a:p>
          <a:p>
            <a:r>
              <a:rPr lang="en-US" dirty="0" smtClean="0"/>
              <a:t>No.9 m. </a:t>
            </a:r>
            <a:r>
              <a:rPr lang="en-US" dirty="0" err="1" smtClean="0"/>
              <a:t>iliacus</a:t>
            </a:r>
            <a:endParaRPr lang="en-US" dirty="0" smtClean="0"/>
          </a:p>
          <a:p>
            <a:r>
              <a:rPr lang="en-US" dirty="0" smtClean="0"/>
              <a:t>No.10 m. </a:t>
            </a:r>
            <a:r>
              <a:rPr lang="en-US" dirty="0" err="1" smtClean="0"/>
              <a:t>quadratus</a:t>
            </a:r>
            <a:r>
              <a:rPr lang="en-US" dirty="0" smtClean="0"/>
              <a:t> </a:t>
            </a:r>
            <a:r>
              <a:rPr lang="en-US" dirty="0" err="1" smtClean="0"/>
              <a:t>femoris</a:t>
            </a:r>
            <a:endParaRPr lang="en-US" dirty="0" smtClean="0"/>
          </a:p>
          <a:p>
            <a:r>
              <a:rPr lang="en-US" dirty="0" smtClean="0"/>
              <a:t>No.11 m. rectus </a:t>
            </a:r>
            <a:r>
              <a:rPr lang="en-US" dirty="0" err="1" smtClean="0"/>
              <a:t>femoris</a:t>
            </a:r>
            <a:endParaRPr lang="en-US" dirty="0" smtClean="0"/>
          </a:p>
          <a:p>
            <a:r>
              <a:rPr lang="en-US" dirty="0" smtClean="0"/>
              <a:t>No.12 m. </a:t>
            </a:r>
            <a:r>
              <a:rPr lang="en-US" dirty="0" err="1" smtClean="0"/>
              <a:t>semimembranosus</a:t>
            </a:r>
            <a:endParaRPr lang="en-US" dirty="0" smtClean="0"/>
          </a:p>
          <a:p>
            <a:r>
              <a:rPr lang="en-US" dirty="0" smtClean="0"/>
              <a:t>No.13 m. </a:t>
            </a:r>
            <a:r>
              <a:rPr lang="en-US" dirty="0" err="1" smtClean="0"/>
              <a:t>semitendinosus</a:t>
            </a:r>
            <a:endParaRPr lang="en-US" dirty="0" smtClean="0"/>
          </a:p>
          <a:p>
            <a:r>
              <a:rPr lang="en-US" dirty="0" smtClean="0"/>
              <a:t>No.14 m. tensor fascia </a:t>
            </a:r>
            <a:r>
              <a:rPr lang="en-US" dirty="0" err="1" smtClean="0"/>
              <a:t>latae</a:t>
            </a:r>
            <a:endParaRPr lang="en-US" dirty="0" smtClean="0"/>
          </a:p>
          <a:p>
            <a:r>
              <a:rPr lang="en-US" dirty="0" smtClean="0"/>
              <a:t>No.15 m. </a:t>
            </a:r>
            <a:r>
              <a:rPr lang="en-US" dirty="0" err="1" smtClean="0"/>
              <a:t>vastus</a:t>
            </a:r>
            <a:r>
              <a:rPr lang="en-US" dirty="0" smtClean="0"/>
              <a:t> </a:t>
            </a:r>
            <a:r>
              <a:rPr lang="en-US" dirty="0" err="1" smtClean="0"/>
              <a:t>intermedius</a:t>
            </a:r>
            <a:endParaRPr lang="en-US" dirty="0" smtClean="0"/>
          </a:p>
          <a:p>
            <a:r>
              <a:rPr lang="en-US" dirty="0" smtClean="0"/>
              <a:t>No.16 m. </a:t>
            </a:r>
            <a:r>
              <a:rPr lang="en-US" dirty="0" err="1" smtClean="0"/>
              <a:t>vastus</a:t>
            </a:r>
            <a:r>
              <a:rPr lang="en-US" dirty="0" smtClean="0"/>
              <a:t> </a:t>
            </a:r>
            <a:r>
              <a:rPr lang="en-US" dirty="0" err="1" smtClean="0"/>
              <a:t>lateralis</a:t>
            </a:r>
            <a:endParaRPr lang="en-US" dirty="0" smtClean="0"/>
          </a:p>
          <a:p>
            <a:r>
              <a:rPr lang="en-US" dirty="0" smtClean="0"/>
              <a:t>No.17 m. </a:t>
            </a:r>
            <a:r>
              <a:rPr lang="en-US" dirty="0" err="1" smtClean="0"/>
              <a:t>gemelus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ln>
            <a:solidFill>
              <a:srgbClr val="FF6699"/>
            </a:solidFill>
            <a:prstDash val="dash"/>
          </a:ln>
        </p:spPr>
        <p:txBody>
          <a:bodyPr/>
          <a:lstStyle/>
          <a:p>
            <a:r>
              <a:rPr lang="en-US" dirty="0" err="1"/>
              <a:t>M.Tensor</a:t>
            </a:r>
            <a:r>
              <a:rPr lang="en-US" dirty="0"/>
              <a:t> fascia </a:t>
            </a:r>
            <a:r>
              <a:rPr lang="en-US" dirty="0" err="1"/>
              <a:t>latae</a:t>
            </a:r>
            <a:endParaRPr lang="en-US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dirty="0" err="1"/>
              <a:t>Berbentuk</a:t>
            </a:r>
            <a:r>
              <a:rPr lang="en-US" dirty="0"/>
              <a:t> </a:t>
            </a:r>
            <a:r>
              <a:rPr lang="en-US" b="1" dirty="0" err="1">
                <a:solidFill>
                  <a:srgbClr val="FF0000"/>
                </a:solidFill>
              </a:rPr>
              <a:t>segitiga</a:t>
            </a:r>
            <a:r>
              <a:rPr lang="en-US" dirty="0"/>
              <a:t>, </a:t>
            </a:r>
            <a:r>
              <a:rPr lang="en-US" dirty="0" err="1"/>
              <a:t>terletak</a:t>
            </a:r>
            <a:r>
              <a:rPr lang="en-US" dirty="0"/>
              <a:t> </a:t>
            </a:r>
            <a:r>
              <a:rPr lang="en-US" b="1" dirty="0" err="1">
                <a:solidFill>
                  <a:srgbClr val="FF0000"/>
                </a:solidFill>
              </a:rPr>
              <a:t>craniolateral</a:t>
            </a:r>
            <a:r>
              <a:rPr lang="en-US" b="1" dirty="0">
                <a:solidFill>
                  <a:srgbClr val="FF0000"/>
                </a:solidFill>
              </a:rPr>
              <a:t> femur</a:t>
            </a:r>
          </a:p>
          <a:p>
            <a:pPr>
              <a:lnSpc>
                <a:spcPct val="80000"/>
              </a:lnSpc>
            </a:pPr>
            <a:r>
              <a:rPr lang="en-US" dirty="0" err="1"/>
              <a:t>Origo</a:t>
            </a:r>
            <a:r>
              <a:rPr lang="en-US" dirty="0"/>
              <a:t>: tuber </a:t>
            </a:r>
            <a:r>
              <a:rPr lang="en-US" dirty="0" err="1"/>
              <a:t>coxae</a:t>
            </a:r>
            <a:endParaRPr lang="en-US" dirty="0"/>
          </a:p>
          <a:p>
            <a:pPr>
              <a:lnSpc>
                <a:spcPct val="80000"/>
              </a:lnSpc>
            </a:pPr>
            <a:r>
              <a:rPr lang="en-US" dirty="0" err="1"/>
              <a:t>Insertio</a:t>
            </a:r>
            <a:r>
              <a:rPr lang="en-US" dirty="0"/>
              <a:t>: fascia </a:t>
            </a:r>
            <a:r>
              <a:rPr lang="en-US" dirty="0" err="1"/>
              <a:t>lata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fascia </a:t>
            </a:r>
            <a:r>
              <a:rPr lang="en-US" dirty="0" err="1"/>
              <a:t>femoris</a:t>
            </a:r>
            <a:r>
              <a:rPr lang="en-US" dirty="0"/>
              <a:t> </a:t>
            </a:r>
            <a:r>
              <a:rPr lang="en-US" dirty="0" err="1"/>
              <a:t>medialis</a:t>
            </a:r>
            <a:endParaRPr lang="en-US" dirty="0"/>
          </a:p>
          <a:p>
            <a:pPr>
              <a:lnSpc>
                <a:spcPct val="80000"/>
              </a:lnSpc>
            </a:pPr>
            <a:r>
              <a:rPr lang="en-US" dirty="0" err="1"/>
              <a:t>Vascularisasi</a:t>
            </a:r>
            <a:r>
              <a:rPr lang="en-US" dirty="0"/>
              <a:t>: </a:t>
            </a:r>
            <a:r>
              <a:rPr lang="en-US" dirty="0" err="1">
                <a:solidFill>
                  <a:srgbClr val="C00000"/>
                </a:solidFill>
              </a:rPr>
              <a:t>A.circumflexa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illiaca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profunda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dan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A.circumflexa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illiaca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lateralis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4000" b="1" u="sng" dirty="0" err="1" smtClean="0"/>
              <a:t>Fungsi</a:t>
            </a:r>
            <a:r>
              <a:rPr lang="en-US" sz="4000" b="1" u="sng" dirty="0" smtClean="0"/>
              <a:t>:</a:t>
            </a:r>
          </a:p>
          <a:p>
            <a:pPr>
              <a:buNone/>
            </a:pPr>
            <a:r>
              <a:rPr lang="en-US" sz="4000" dirty="0" smtClean="0"/>
              <a:t>1. </a:t>
            </a:r>
            <a:r>
              <a:rPr lang="en-US" sz="4000" dirty="0" err="1" smtClean="0"/>
              <a:t>penegang</a:t>
            </a:r>
            <a:r>
              <a:rPr lang="en-US" sz="4000" dirty="0" smtClean="0"/>
              <a:t> fascia </a:t>
            </a:r>
            <a:r>
              <a:rPr lang="en-US" sz="4000" dirty="0" err="1" smtClean="0"/>
              <a:t>lata</a:t>
            </a:r>
            <a:r>
              <a:rPr lang="en-US" sz="4000" dirty="0" smtClean="0"/>
              <a:t>,</a:t>
            </a:r>
          </a:p>
          <a:p>
            <a:pPr>
              <a:buNone/>
            </a:pPr>
            <a:r>
              <a:rPr lang="en-US" sz="4000" dirty="0" smtClean="0"/>
              <a:t>2. flexor </a:t>
            </a:r>
            <a:r>
              <a:rPr lang="en-US" sz="4000" dirty="0" err="1" smtClean="0"/>
              <a:t>persendian</a:t>
            </a:r>
            <a:r>
              <a:rPr lang="en-US" sz="4000" dirty="0" smtClean="0"/>
              <a:t> </a:t>
            </a:r>
            <a:r>
              <a:rPr lang="en-US" sz="4000" dirty="0" err="1" smtClean="0"/>
              <a:t>paha</a:t>
            </a:r>
            <a:r>
              <a:rPr lang="en-US" sz="4000" dirty="0" smtClean="0"/>
              <a:t> </a:t>
            </a:r>
            <a:r>
              <a:rPr lang="en-US" sz="4000" dirty="0" err="1" smtClean="0"/>
              <a:t>dan</a:t>
            </a:r>
            <a:r>
              <a:rPr lang="en-US" sz="4000" dirty="0" smtClean="0"/>
              <a:t> extensor </a:t>
            </a:r>
            <a:r>
              <a:rPr lang="en-US" sz="4000" dirty="0" err="1" smtClean="0"/>
              <a:t>persendian</a:t>
            </a:r>
            <a:r>
              <a:rPr lang="en-US" sz="4000" dirty="0" smtClean="0"/>
              <a:t> </a:t>
            </a:r>
            <a:r>
              <a:rPr lang="en-US" sz="4000" dirty="0" err="1" smtClean="0"/>
              <a:t>lutut</a:t>
            </a:r>
            <a:endParaRPr lang="en-US" sz="4000" dirty="0" smtClean="0"/>
          </a:p>
          <a:p>
            <a:pPr>
              <a:buNone/>
            </a:pPr>
            <a:r>
              <a:rPr lang="en-US" sz="4000" dirty="0" smtClean="0"/>
              <a:t>3. </a:t>
            </a:r>
            <a:r>
              <a:rPr lang="en-US" sz="4000" dirty="0" err="1" smtClean="0"/>
              <a:t>bersama</a:t>
            </a:r>
            <a:r>
              <a:rPr lang="en-US" sz="4000" dirty="0" smtClean="0"/>
              <a:t>-</a:t>
            </a:r>
            <a:r>
              <a:rPr lang="en-US" sz="4000" dirty="0" err="1" smtClean="0"/>
              <a:t>sama</a:t>
            </a:r>
            <a:r>
              <a:rPr lang="en-US" sz="4000" dirty="0" smtClean="0"/>
              <a:t> </a:t>
            </a:r>
            <a:r>
              <a:rPr lang="en-US" sz="4000" dirty="0" err="1" smtClean="0"/>
              <a:t>dengan</a:t>
            </a:r>
            <a:r>
              <a:rPr lang="en-US" sz="4000" dirty="0" smtClean="0"/>
              <a:t> m. </a:t>
            </a:r>
            <a:r>
              <a:rPr lang="en-US" sz="4000" dirty="0" err="1" smtClean="0"/>
              <a:t>longissimus</a:t>
            </a:r>
            <a:r>
              <a:rPr lang="en-US" sz="4000" dirty="0" smtClean="0"/>
              <a:t> </a:t>
            </a:r>
            <a:r>
              <a:rPr lang="en-US" sz="4000" dirty="0" err="1" smtClean="0"/>
              <a:t>dorsi</a:t>
            </a:r>
            <a:r>
              <a:rPr lang="en-US" sz="4000" dirty="0" smtClean="0"/>
              <a:t> </a:t>
            </a:r>
            <a:r>
              <a:rPr lang="en-US" sz="4000" dirty="0" err="1" smtClean="0"/>
              <a:t>dapat</a:t>
            </a:r>
            <a:r>
              <a:rPr lang="en-US" sz="4000" dirty="0" smtClean="0"/>
              <a:t> </a:t>
            </a:r>
            <a:r>
              <a:rPr lang="en-US" sz="4000" dirty="0" err="1" smtClean="0"/>
              <a:t>menyebabkan</a:t>
            </a:r>
            <a:r>
              <a:rPr lang="en-US" sz="4000" dirty="0" smtClean="0"/>
              <a:t> </a:t>
            </a:r>
            <a:r>
              <a:rPr lang="en-US" sz="4000" dirty="0" err="1" smtClean="0"/>
              <a:t>posisi</a:t>
            </a:r>
            <a:r>
              <a:rPr lang="en-US" sz="4000" dirty="0" smtClean="0"/>
              <a:t> </a:t>
            </a:r>
            <a:r>
              <a:rPr lang="en-US" sz="4000" dirty="0" err="1" smtClean="0"/>
              <a:t>berdiri</a:t>
            </a:r>
            <a:r>
              <a:rPr lang="en-US" sz="4000" dirty="0" smtClean="0"/>
              <a:t> </a:t>
            </a:r>
            <a:r>
              <a:rPr lang="en-US" sz="4000" dirty="0" err="1" smtClean="0"/>
              <a:t>pada</a:t>
            </a:r>
            <a:r>
              <a:rPr lang="en-US" sz="4000" dirty="0" smtClean="0"/>
              <a:t> kaki </a:t>
            </a:r>
            <a:r>
              <a:rPr lang="en-US" sz="4000" dirty="0" err="1" smtClean="0"/>
              <a:t>belakang</a:t>
            </a:r>
            <a:endParaRPr lang="en-US" sz="4000" dirty="0" smtClean="0"/>
          </a:p>
          <a:p>
            <a:pPr>
              <a:buNone/>
            </a:pPr>
            <a:r>
              <a:rPr lang="en-US" sz="4000" dirty="0" smtClean="0"/>
              <a:t>4. </a:t>
            </a:r>
            <a:r>
              <a:rPr lang="en-US" sz="4000" dirty="0" err="1" smtClean="0"/>
              <a:t>menendang</a:t>
            </a:r>
            <a:r>
              <a:rPr lang="en-US" sz="4000" dirty="0" smtClean="0"/>
              <a:t>, </a:t>
            </a:r>
            <a:r>
              <a:rPr lang="en-US" sz="4000" dirty="0" err="1" smtClean="0"/>
              <a:t>mendorong</a:t>
            </a:r>
            <a:r>
              <a:rPr lang="en-US" sz="4000" dirty="0" smtClean="0"/>
              <a:t> </a:t>
            </a:r>
            <a:r>
              <a:rPr lang="en-US" sz="4000" dirty="0" err="1" smtClean="0"/>
              <a:t>tubuh</a:t>
            </a:r>
            <a:r>
              <a:rPr lang="en-US" sz="4000" dirty="0" smtClean="0"/>
              <a:t> </a:t>
            </a:r>
            <a:r>
              <a:rPr lang="en-US" sz="4000" dirty="0" err="1" smtClean="0"/>
              <a:t>ke</a:t>
            </a:r>
            <a:r>
              <a:rPr lang="en-US" sz="4000" dirty="0" smtClean="0"/>
              <a:t> </a:t>
            </a:r>
            <a:r>
              <a:rPr lang="en-US" sz="4000" dirty="0" err="1" smtClean="0"/>
              <a:t>depan</a:t>
            </a:r>
            <a:endParaRPr lang="en-US" sz="4000" dirty="0" smtClean="0"/>
          </a:p>
          <a:p>
            <a:pPr>
              <a:buNone/>
            </a:pPr>
            <a:r>
              <a:rPr lang="en-US" sz="4000" dirty="0" smtClean="0"/>
              <a:t>5. abductor kaki </a:t>
            </a:r>
            <a:r>
              <a:rPr lang="en-US" sz="4000" dirty="0" err="1" smtClean="0"/>
              <a:t>belakang</a:t>
            </a:r>
            <a:endParaRPr lang="en-US" sz="40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eca musculus goluteus femoral lateral popesko.jpg"/>
          <p:cNvPicPr>
            <a:picLocks noGrp="1" noChangeAspect="1"/>
          </p:cNvPicPr>
          <p:nvPr>
            <p:ph idx="1"/>
          </p:nvPr>
        </p:nvPicPr>
        <p:blipFill>
          <a:blip r:embed="rId2"/>
          <a:srcRect t="1378" r="71585" b="53140"/>
          <a:stretch>
            <a:fillRect/>
          </a:stretch>
        </p:blipFill>
        <p:spPr>
          <a:xfrm>
            <a:off x="2886442" y="670884"/>
            <a:ext cx="3471507" cy="5455280"/>
          </a:xfrm>
          <a:prstGeom prst="rect">
            <a:avLst/>
          </a:prstGeom>
          <a:ln>
            <a:solidFill>
              <a:srgbClr val="FF6699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cxnSp>
        <p:nvCxnSpPr>
          <p:cNvPr id="5" name="Straight Arrow Connector 4"/>
          <p:cNvCxnSpPr/>
          <p:nvPr/>
        </p:nvCxnSpPr>
        <p:spPr>
          <a:xfrm flipV="1">
            <a:off x="2285984" y="3429000"/>
            <a:ext cx="1000132" cy="714380"/>
          </a:xfrm>
          <a:prstGeom prst="straightConnector1">
            <a:avLst/>
          </a:prstGeom>
          <a:ln w="76200" cmpd="sng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M.gluteobiceps</a:t>
            </a:r>
            <a:endParaRPr 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4614866" cy="4525963"/>
          </a:xfrm>
        </p:spPr>
        <p:txBody>
          <a:bodyPr>
            <a:normAutofit fontScale="92500"/>
          </a:bodyPr>
          <a:lstStyle/>
          <a:p>
            <a:pPr>
              <a:lnSpc>
                <a:spcPct val="80000"/>
              </a:lnSpc>
            </a:pPr>
            <a:r>
              <a:rPr lang="en-US" sz="2800" dirty="0" err="1"/>
              <a:t>Terdiri</a:t>
            </a:r>
            <a:r>
              <a:rPr lang="en-US" sz="2800" dirty="0"/>
              <a:t> </a:t>
            </a:r>
            <a:r>
              <a:rPr lang="en-US" sz="2800" dirty="0" err="1" smtClean="0"/>
              <a:t>dari</a:t>
            </a:r>
            <a:r>
              <a:rPr lang="en-US" sz="2800" dirty="0" smtClean="0"/>
              <a:t>:</a:t>
            </a:r>
          </a:p>
          <a:p>
            <a:pPr>
              <a:lnSpc>
                <a:spcPct val="80000"/>
              </a:lnSpc>
              <a:buNone/>
            </a:pPr>
            <a:r>
              <a:rPr lang="en-US" sz="2800" dirty="0" smtClean="0"/>
              <a:t>	- </a:t>
            </a:r>
            <a:r>
              <a:rPr lang="en-US" sz="2800" b="1" dirty="0" smtClean="0">
                <a:solidFill>
                  <a:srgbClr val="C00000"/>
                </a:solidFill>
              </a:rPr>
              <a:t>M</a:t>
            </a:r>
            <a:r>
              <a:rPr lang="en-US" sz="2800" b="1" dirty="0">
                <a:solidFill>
                  <a:srgbClr val="C00000"/>
                </a:solidFill>
              </a:rPr>
              <a:t>. gluteus </a:t>
            </a:r>
            <a:r>
              <a:rPr lang="en-US" sz="2800" b="1" dirty="0" err="1">
                <a:solidFill>
                  <a:srgbClr val="C00000"/>
                </a:solidFill>
              </a:rPr>
              <a:t>superficialis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dirty="0" err="1"/>
              <a:t>pada</a:t>
            </a:r>
            <a:r>
              <a:rPr lang="en-US" sz="2800" dirty="0"/>
              <a:t> </a:t>
            </a:r>
            <a:r>
              <a:rPr lang="en-US" sz="2800" dirty="0" err="1"/>
              <a:t>cranio</a:t>
            </a:r>
            <a:r>
              <a:rPr lang="en-US" sz="2800" dirty="0"/>
              <a:t> lateral </a:t>
            </a:r>
            <a:r>
              <a:rPr lang="en-US" sz="2800" dirty="0" err="1"/>
              <a:t>paha</a:t>
            </a:r>
            <a:r>
              <a:rPr lang="en-US" sz="2800" dirty="0"/>
              <a:t> </a:t>
            </a:r>
            <a:endParaRPr lang="en-US" sz="2800" dirty="0" smtClean="0"/>
          </a:p>
          <a:p>
            <a:pPr>
              <a:lnSpc>
                <a:spcPct val="80000"/>
              </a:lnSpc>
              <a:buNone/>
            </a:pPr>
            <a:r>
              <a:rPr lang="en-US" sz="2800" b="1" dirty="0" smtClean="0">
                <a:solidFill>
                  <a:srgbClr val="C00000"/>
                </a:solidFill>
              </a:rPr>
              <a:t>	- </a:t>
            </a:r>
            <a:r>
              <a:rPr lang="en-US" sz="2800" b="1" dirty="0" err="1" smtClean="0">
                <a:solidFill>
                  <a:srgbClr val="C00000"/>
                </a:solidFill>
              </a:rPr>
              <a:t>M.biceps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femoris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dirty="0" err="1"/>
              <a:t>pada</a:t>
            </a:r>
            <a:r>
              <a:rPr lang="en-US" sz="2800" dirty="0"/>
              <a:t> </a:t>
            </a:r>
            <a:r>
              <a:rPr lang="en-US" sz="2800" dirty="0" err="1"/>
              <a:t>caudolateral</a:t>
            </a:r>
            <a:r>
              <a:rPr lang="en-US" sz="2800" dirty="0"/>
              <a:t> </a:t>
            </a:r>
            <a:r>
              <a:rPr lang="en-US" sz="2800" dirty="0" err="1"/>
              <a:t>paha</a:t>
            </a: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 err="1"/>
              <a:t>Vascularisasi</a:t>
            </a:r>
            <a:r>
              <a:rPr lang="en-US" sz="2800" dirty="0"/>
              <a:t>: </a:t>
            </a:r>
            <a:r>
              <a:rPr lang="en-US" sz="2800" dirty="0">
                <a:solidFill>
                  <a:srgbClr val="C00000"/>
                </a:solidFill>
              </a:rPr>
              <a:t>a. </a:t>
            </a:r>
            <a:r>
              <a:rPr lang="en-US" sz="2800" dirty="0" err="1">
                <a:solidFill>
                  <a:srgbClr val="C00000"/>
                </a:solidFill>
              </a:rPr>
              <a:t>glutealis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cranialis</a:t>
            </a:r>
            <a:r>
              <a:rPr lang="en-US" sz="2800" dirty="0">
                <a:solidFill>
                  <a:srgbClr val="C00000"/>
                </a:solidFill>
              </a:rPr>
              <a:t> et </a:t>
            </a:r>
            <a:r>
              <a:rPr lang="en-US" sz="2800" dirty="0" err="1">
                <a:solidFill>
                  <a:srgbClr val="C00000"/>
                </a:solidFill>
              </a:rPr>
              <a:t>caudalis</a:t>
            </a:r>
            <a:r>
              <a:rPr lang="en-US" sz="2800" dirty="0"/>
              <a:t>, </a:t>
            </a:r>
            <a:r>
              <a:rPr lang="en-US" sz="2800" dirty="0" err="1">
                <a:solidFill>
                  <a:srgbClr val="C00000"/>
                </a:solidFill>
              </a:rPr>
              <a:t>a.circumflexa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femoris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medialis</a:t>
            </a:r>
            <a:r>
              <a:rPr lang="en-US" sz="2800" dirty="0">
                <a:solidFill>
                  <a:srgbClr val="C00000"/>
                </a:solidFill>
              </a:rPr>
              <a:t> et </a:t>
            </a:r>
            <a:r>
              <a:rPr lang="en-US" sz="2800" dirty="0" err="1">
                <a:solidFill>
                  <a:srgbClr val="C00000"/>
                </a:solidFill>
              </a:rPr>
              <a:t>lateralis</a:t>
            </a:r>
            <a:r>
              <a:rPr lang="en-US" sz="2800" dirty="0"/>
              <a:t>, </a:t>
            </a:r>
            <a:r>
              <a:rPr lang="en-US" sz="2800" dirty="0" err="1">
                <a:solidFill>
                  <a:srgbClr val="C00000"/>
                </a:solidFill>
              </a:rPr>
              <a:t>femoralis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caudalis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dan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a.poplitea</a:t>
            </a:r>
            <a:endParaRPr lang="en-US" sz="2800" dirty="0">
              <a:solidFill>
                <a:srgbClr val="C00000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800" dirty="0" err="1"/>
              <a:t>Inervasi</a:t>
            </a:r>
            <a:r>
              <a:rPr lang="en-US" sz="2800" dirty="0"/>
              <a:t>: </a:t>
            </a:r>
            <a:r>
              <a:rPr lang="en-US" sz="2800" dirty="0" err="1">
                <a:solidFill>
                  <a:srgbClr val="C00000"/>
                </a:solidFill>
              </a:rPr>
              <a:t>N.tibialis</a:t>
            </a:r>
            <a:r>
              <a:rPr lang="en-US" sz="2800" dirty="0">
                <a:solidFill>
                  <a:srgbClr val="C00000"/>
                </a:solidFill>
              </a:rPr>
              <a:t>, </a:t>
            </a:r>
            <a:r>
              <a:rPr lang="en-US" sz="2800" dirty="0" err="1">
                <a:solidFill>
                  <a:srgbClr val="C00000"/>
                </a:solidFill>
              </a:rPr>
              <a:t>N.glutealis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caudalis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N.ischiadica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7818" y="1600200"/>
            <a:ext cx="3328982" cy="4525963"/>
          </a:xfrm>
        </p:spPr>
        <p:txBody>
          <a:bodyPr>
            <a:normAutofit fontScale="92500"/>
          </a:bodyPr>
          <a:lstStyle/>
          <a:p>
            <a:r>
              <a:rPr lang="en-US" dirty="0" err="1" smtClean="0"/>
              <a:t>Fungsi</a:t>
            </a:r>
            <a:r>
              <a:rPr lang="en-US" dirty="0" smtClean="0"/>
              <a:t>: </a:t>
            </a:r>
          </a:p>
          <a:p>
            <a:pPr marL="514350" indent="-514350">
              <a:buAutoNum type="arabicPeriod"/>
            </a:pPr>
            <a:r>
              <a:rPr lang="en-US" dirty="0" smtClean="0"/>
              <a:t>abductor </a:t>
            </a:r>
            <a:r>
              <a:rPr lang="en-US" dirty="0" err="1" smtClean="0"/>
              <a:t>dan</a:t>
            </a:r>
            <a:r>
              <a:rPr lang="en-US" dirty="0" smtClean="0"/>
              <a:t> retractor kaki </a:t>
            </a:r>
            <a:r>
              <a:rPr lang="en-US" dirty="0" err="1" smtClean="0"/>
              <a:t>belakang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flexor </a:t>
            </a:r>
            <a:r>
              <a:rPr lang="en-US" dirty="0" err="1" smtClean="0"/>
              <a:t>persendian</a:t>
            </a:r>
            <a:r>
              <a:rPr lang="en-US" dirty="0" smtClean="0"/>
              <a:t> </a:t>
            </a:r>
            <a:r>
              <a:rPr lang="en-US" dirty="0" err="1" smtClean="0"/>
              <a:t>panggul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err="1" smtClean="0"/>
              <a:t>pendorong</a:t>
            </a:r>
            <a:r>
              <a:rPr lang="en-US" dirty="0" smtClean="0"/>
              <a:t> </a:t>
            </a:r>
            <a:r>
              <a:rPr lang="en-US" dirty="0" err="1" smtClean="0"/>
              <a:t>tubuh</a:t>
            </a:r>
            <a:r>
              <a:rPr lang="en-US" dirty="0" smtClean="0"/>
              <a:t> </a:t>
            </a:r>
            <a:r>
              <a:rPr lang="en-US" dirty="0" err="1" smtClean="0"/>
              <a:t>kearah</a:t>
            </a:r>
            <a:r>
              <a:rPr lang="en-US" dirty="0" smtClean="0"/>
              <a:t> </a:t>
            </a:r>
            <a:r>
              <a:rPr lang="en-US" dirty="0" err="1" smtClean="0"/>
              <a:t>depan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 descr="eca musculus goluteus femoral lateral popesko.jpg"/>
          <p:cNvPicPr>
            <a:picLocks noChangeAspect="1"/>
          </p:cNvPicPr>
          <p:nvPr/>
        </p:nvPicPr>
        <p:blipFill>
          <a:blip r:embed="rId2"/>
          <a:srcRect t="1378" r="71585" b="53140"/>
          <a:stretch>
            <a:fillRect/>
          </a:stretch>
        </p:blipFill>
        <p:spPr>
          <a:xfrm>
            <a:off x="2886442" y="670884"/>
            <a:ext cx="3471507" cy="5455280"/>
          </a:xfrm>
          <a:prstGeom prst="rect">
            <a:avLst/>
          </a:prstGeom>
          <a:ln>
            <a:solidFill>
              <a:srgbClr val="FF6699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cxnSp>
        <p:nvCxnSpPr>
          <p:cNvPr id="4" name="Straight Arrow Connector 3"/>
          <p:cNvCxnSpPr/>
          <p:nvPr/>
        </p:nvCxnSpPr>
        <p:spPr>
          <a:xfrm rot="10800000">
            <a:off x="5072066" y="3857628"/>
            <a:ext cx="1928826" cy="785818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M.Gluteus medius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4400552" cy="4757758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500" dirty="0" err="1"/>
              <a:t>Otot</a:t>
            </a:r>
            <a:r>
              <a:rPr lang="en-US" sz="2500" dirty="0"/>
              <a:t> </a:t>
            </a:r>
            <a:r>
              <a:rPr lang="en-US" sz="2500" dirty="0" err="1"/>
              <a:t>ini</a:t>
            </a:r>
            <a:r>
              <a:rPr lang="en-US" sz="2500" dirty="0"/>
              <a:t> </a:t>
            </a:r>
            <a:r>
              <a:rPr lang="en-US" sz="2500" b="1" dirty="0" err="1">
                <a:solidFill>
                  <a:srgbClr val="C00000"/>
                </a:solidFill>
              </a:rPr>
              <a:t>tebal</a:t>
            </a:r>
            <a:r>
              <a:rPr lang="en-US" sz="2500" b="1" dirty="0">
                <a:solidFill>
                  <a:srgbClr val="C00000"/>
                </a:solidFill>
              </a:rPr>
              <a:t> </a:t>
            </a:r>
            <a:r>
              <a:rPr lang="en-US" sz="2500" dirty="0" err="1"/>
              <a:t>dan</a:t>
            </a:r>
            <a:r>
              <a:rPr lang="en-US" sz="2500" dirty="0"/>
              <a:t> </a:t>
            </a:r>
            <a:r>
              <a:rPr lang="en-US" sz="2500" b="1" dirty="0" err="1">
                <a:solidFill>
                  <a:srgbClr val="C00000"/>
                </a:solidFill>
              </a:rPr>
              <a:t>menutupi</a:t>
            </a:r>
            <a:r>
              <a:rPr lang="en-US" sz="2500" b="1" dirty="0">
                <a:solidFill>
                  <a:srgbClr val="C00000"/>
                </a:solidFill>
              </a:rPr>
              <a:t> </a:t>
            </a:r>
            <a:r>
              <a:rPr lang="en-US" sz="2500" b="1" dirty="0" err="1">
                <a:solidFill>
                  <a:srgbClr val="C00000"/>
                </a:solidFill>
              </a:rPr>
              <a:t>sebagian</a:t>
            </a:r>
            <a:r>
              <a:rPr lang="en-US" sz="2500" b="1" dirty="0">
                <a:solidFill>
                  <a:srgbClr val="C00000"/>
                </a:solidFill>
              </a:rPr>
              <a:t> </a:t>
            </a:r>
            <a:r>
              <a:rPr lang="en-US" sz="2500" b="1" dirty="0" err="1">
                <a:solidFill>
                  <a:srgbClr val="C00000"/>
                </a:solidFill>
              </a:rPr>
              <a:t>besar</a:t>
            </a:r>
            <a:r>
              <a:rPr lang="en-US" sz="2500" b="1" dirty="0">
                <a:solidFill>
                  <a:srgbClr val="C00000"/>
                </a:solidFill>
              </a:rPr>
              <a:t> </a:t>
            </a:r>
            <a:r>
              <a:rPr lang="en-US" sz="2500" b="1" dirty="0" err="1">
                <a:solidFill>
                  <a:srgbClr val="C00000"/>
                </a:solidFill>
              </a:rPr>
              <a:t>dinding</a:t>
            </a:r>
            <a:r>
              <a:rPr lang="en-US" sz="2500" b="1" dirty="0">
                <a:solidFill>
                  <a:srgbClr val="C00000"/>
                </a:solidFill>
              </a:rPr>
              <a:t> lateral </a:t>
            </a:r>
            <a:r>
              <a:rPr lang="en-US" sz="2500" b="1" dirty="0" err="1">
                <a:solidFill>
                  <a:srgbClr val="C00000"/>
                </a:solidFill>
              </a:rPr>
              <a:t>panggul</a:t>
            </a:r>
            <a:endParaRPr lang="en-US" sz="2500" b="1" dirty="0">
              <a:solidFill>
                <a:srgbClr val="C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500" dirty="0" err="1"/>
              <a:t>Origo</a:t>
            </a:r>
            <a:r>
              <a:rPr lang="en-US" sz="2500" dirty="0"/>
              <a:t>: </a:t>
            </a:r>
            <a:r>
              <a:rPr lang="en-US" sz="2500" dirty="0" err="1"/>
              <a:t>os</a:t>
            </a:r>
            <a:r>
              <a:rPr lang="en-US" sz="2500" dirty="0"/>
              <a:t> </a:t>
            </a:r>
            <a:r>
              <a:rPr lang="en-US" sz="2500" dirty="0" err="1"/>
              <a:t>ilium</a:t>
            </a:r>
            <a:r>
              <a:rPr lang="en-US" sz="2500" dirty="0"/>
              <a:t> </a:t>
            </a:r>
            <a:r>
              <a:rPr lang="en-US" sz="2500" dirty="0" err="1"/>
              <a:t>dan</a:t>
            </a:r>
            <a:r>
              <a:rPr lang="en-US" sz="2500" dirty="0"/>
              <a:t> tuber </a:t>
            </a:r>
            <a:r>
              <a:rPr lang="en-US" sz="2500" dirty="0" err="1"/>
              <a:t>coxae</a:t>
            </a:r>
            <a:endParaRPr lang="en-US" sz="2500" dirty="0"/>
          </a:p>
          <a:p>
            <a:pPr>
              <a:lnSpc>
                <a:spcPct val="90000"/>
              </a:lnSpc>
            </a:pPr>
            <a:r>
              <a:rPr lang="en-US" sz="2500" dirty="0" err="1"/>
              <a:t>Insertio</a:t>
            </a:r>
            <a:r>
              <a:rPr lang="en-US" sz="2500" dirty="0"/>
              <a:t>: </a:t>
            </a:r>
            <a:r>
              <a:rPr lang="en-US" sz="2500" dirty="0" err="1"/>
              <a:t>berdasarkan</a:t>
            </a:r>
            <a:r>
              <a:rPr lang="en-US" sz="2500" dirty="0"/>
              <a:t> </a:t>
            </a:r>
            <a:r>
              <a:rPr lang="en-US" sz="2500" dirty="0" err="1"/>
              <a:t>insertionya</a:t>
            </a:r>
            <a:r>
              <a:rPr lang="en-US" sz="2500" dirty="0"/>
              <a:t> </a:t>
            </a:r>
            <a:r>
              <a:rPr lang="en-US" sz="2500" dirty="0" err="1"/>
              <a:t>otot</a:t>
            </a:r>
            <a:r>
              <a:rPr lang="en-US" sz="2500" dirty="0"/>
              <a:t> </a:t>
            </a:r>
            <a:r>
              <a:rPr lang="en-US" sz="2500" dirty="0" err="1"/>
              <a:t>ini</a:t>
            </a:r>
            <a:r>
              <a:rPr lang="en-US" sz="2500" dirty="0"/>
              <a:t> </a:t>
            </a:r>
            <a:r>
              <a:rPr lang="en-US" sz="2500" dirty="0" err="1"/>
              <a:t>dibedakan</a:t>
            </a:r>
            <a:r>
              <a:rPr lang="en-US" sz="2500" dirty="0"/>
              <a:t> </a:t>
            </a:r>
            <a:r>
              <a:rPr lang="en-US" sz="2500" dirty="0" err="1"/>
              <a:t>menjadi</a:t>
            </a:r>
            <a:r>
              <a:rPr lang="en-US" sz="2500" dirty="0"/>
              <a:t> </a:t>
            </a:r>
            <a:r>
              <a:rPr lang="en-US" sz="2500" i="1" dirty="0"/>
              <a:t>m. gluteus </a:t>
            </a:r>
            <a:r>
              <a:rPr lang="en-US" sz="2500" i="1" dirty="0" err="1"/>
              <a:t>medius</a:t>
            </a:r>
            <a:r>
              <a:rPr lang="en-US" sz="2500" dirty="0"/>
              <a:t> yang </a:t>
            </a:r>
            <a:r>
              <a:rPr lang="en-US" sz="2500" dirty="0" err="1"/>
              <a:t>berinsertio</a:t>
            </a:r>
            <a:r>
              <a:rPr lang="en-US" sz="2500" dirty="0"/>
              <a:t> </a:t>
            </a:r>
            <a:r>
              <a:rPr lang="en-US" sz="2500" dirty="0" err="1"/>
              <a:t>pada</a:t>
            </a:r>
            <a:r>
              <a:rPr lang="en-US" sz="2500" dirty="0"/>
              <a:t> </a:t>
            </a:r>
            <a:r>
              <a:rPr lang="en-US" sz="2500" dirty="0" err="1"/>
              <a:t>trochanter</a:t>
            </a:r>
            <a:r>
              <a:rPr lang="en-US" sz="2500" dirty="0"/>
              <a:t> major </a:t>
            </a:r>
            <a:r>
              <a:rPr lang="en-US" sz="2500" dirty="0" err="1"/>
              <a:t>dan</a:t>
            </a:r>
            <a:r>
              <a:rPr lang="en-US" sz="2500" dirty="0"/>
              <a:t> </a:t>
            </a:r>
            <a:r>
              <a:rPr lang="en-US" sz="2500" i="1" dirty="0" err="1"/>
              <a:t>m.gluteus</a:t>
            </a:r>
            <a:r>
              <a:rPr lang="en-US" sz="2500" i="1" dirty="0"/>
              <a:t> </a:t>
            </a:r>
            <a:r>
              <a:rPr lang="en-US" sz="2500" i="1" dirty="0" err="1"/>
              <a:t>accessorius</a:t>
            </a:r>
            <a:r>
              <a:rPr lang="en-US" sz="2500" dirty="0"/>
              <a:t> yang </a:t>
            </a:r>
            <a:r>
              <a:rPr lang="en-US" sz="2500" dirty="0" err="1"/>
              <a:t>berinsertio</a:t>
            </a:r>
            <a:r>
              <a:rPr lang="en-US" sz="2500" dirty="0"/>
              <a:t> </a:t>
            </a:r>
            <a:r>
              <a:rPr lang="en-US" sz="2500" dirty="0" err="1"/>
              <a:t>pada</a:t>
            </a:r>
            <a:r>
              <a:rPr lang="en-US" sz="2500" dirty="0"/>
              <a:t> </a:t>
            </a:r>
            <a:r>
              <a:rPr lang="en-US" sz="2500" dirty="0" err="1"/>
              <a:t>crista</a:t>
            </a:r>
            <a:r>
              <a:rPr lang="en-US" sz="2500" dirty="0"/>
              <a:t> </a:t>
            </a:r>
            <a:r>
              <a:rPr lang="en-US" sz="2500" dirty="0" err="1"/>
              <a:t>trochanterica</a:t>
            </a:r>
            <a:r>
              <a:rPr lang="en-US" sz="2500" dirty="0"/>
              <a:t> </a:t>
            </a:r>
            <a:r>
              <a:rPr lang="en-US" sz="2500" dirty="0" err="1"/>
              <a:t>os</a:t>
            </a:r>
            <a:r>
              <a:rPr lang="en-US" sz="2500" dirty="0"/>
              <a:t> </a:t>
            </a:r>
            <a:r>
              <a:rPr lang="en-US" sz="2500" dirty="0" smtClean="0"/>
              <a:t>femur</a:t>
            </a:r>
            <a:endParaRPr lang="en-US" sz="25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00628" y="1600200"/>
            <a:ext cx="3686172" cy="475775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dirty="0" err="1" smtClean="0"/>
              <a:t>Vascularisasi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C00000"/>
                </a:solidFill>
              </a:rPr>
              <a:t>A. </a:t>
            </a:r>
            <a:r>
              <a:rPr lang="en-US" dirty="0" err="1" smtClean="0">
                <a:solidFill>
                  <a:srgbClr val="C00000"/>
                </a:solidFill>
              </a:rPr>
              <a:t>circumflexa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femoralis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profunda</a:t>
            </a:r>
            <a:r>
              <a:rPr lang="en-US" dirty="0" smtClean="0">
                <a:solidFill>
                  <a:srgbClr val="C00000"/>
                </a:solidFill>
              </a:rPr>
              <a:t> et lateral, </a:t>
            </a:r>
            <a:r>
              <a:rPr lang="en-US" dirty="0" err="1" smtClean="0">
                <a:solidFill>
                  <a:srgbClr val="C00000"/>
                </a:solidFill>
              </a:rPr>
              <a:t>A.circumflexa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illiaca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profunda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A.glutealis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cranialis</a:t>
            </a:r>
            <a:endParaRPr lang="en-US" dirty="0" smtClean="0">
              <a:solidFill>
                <a:srgbClr val="C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 err="1" smtClean="0"/>
              <a:t>Inervasi</a:t>
            </a:r>
            <a:r>
              <a:rPr lang="en-US" dirty="0" smtClean="0">
                <a:solidFill>
                  <a:srgbClr val="C00000"/>
                </a:solidFill>
              </a:rPr>
              <a:t>: </a:t>
            </a:r>
            <a:r>
              <a:rPr lang="en-US" dirty="0" err="1" smtClean="0">
                <a:solidFill>
                  <a:srgbClr val="C00000"/>
                </a:solidFill>
              </a:rPr>
              <a:t>N.ischiadica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N.glutealis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cranialis</a:t>
            </a:r>
            <a:endParaRPr lang="en-US" dirty="0" smtClean="0">
              <a:solidFill>
                <a:srgbClr val="C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 err="1" smtClean="0"/>
              <a:t>Fungsi</a:t>
            </a:r>
            <a:r>
              <a:rPr lang="en-US" dirty="0" smtClean="0"/>
              <a:t>: extensor </a:t>
            </a:r>
            <a:r>
              <a:rPr lang="en-US" dirty="0" err="1" smtClean="0"/>
              <a:t>paha</a:t>
            </a:r>
            <a:r>
              <a:rPr lang="en-US" dirty="0" smtClean="0"/>
              <a:t>, retractor </a:t>
            </a:r>
            <a:r>
              <a:rPr lang="en-US" dirty="0" err="1" smtClean="0"/>
              <a:t>dan</a:t>
            </a:r>
            <a:r>
              <a:rPr lang="en-US" dirty="0" smtClean="0"/>
              <a:t> abductor kaki </a:t>
            </a:r>
            <a:r>
              <a:rPr lang="en-US" dirty="0" err="1" smtClean="0"/>
              <a:t>belakang</a:t>
            </a:r>
            <a:r>
              <a:rPr lang="en-US" dirty="0" smtClean="0"/>
              <a:t> </a:t>
            </a:r>
            <a:r>
              <a:rPr lang="en-US" dirty="0" err="1" smtClean="0"/>
              <a:t>serta</a:t>
            </a:r>
            <a:r>
              <a:rPr lang="en-US" dirty="0" smtClean="0"/>
              <a:t> </a:t>
            </a:r>
            <a:r>
              <a:rPr lang="en-US" dirty="0" err="1" smtClean="0"/>
              <a:t>mampu</a:t>
            </a:r>
            <a:r>
              <a:rPr lang="en-US" dirty="0" smtClean="0"/>
              <a:t> </a:t>
            </a:r>
            <a:r>
              <a:rPr lang="en-US" dirty="0" err="1" smtClean="0"/>
              <a:t>merotasi</a:t>
            </a:r>
            <a:r>
              <a:rPr lang="en-US" dirty="0" smtClean="0"/>
              <a:t> kaki </a:t>
            </a:r>
            <a:r>
              <a:rPr lang="en-US" dirty="0" err="1" smtClean="0"/>
              <a:t>belakang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r>
              <a:rPr lang="en-US"/>
              <a:t>Regio glutealis</a:t>
            </a:r>
          </a:p>
          <a:p>
            <a:r>
              <a:rPr lang="en-US"/>
              <a:t>Regio femoralis</a:t>
            </a:r>
          </a:p>
          <a:p>
            <a:r>
              <a:rPr lang="en-US"/>
              <a:t>Regio cruris (tibiofibula)</a:t>
            </a:r>
          </a:p>
          <a:p>
            <a:r>
              <a:rPr lang="en-US"/>
              <a:t>Regio tarsi</a:t>
            </a:r>
          </a:p>
          <a:p>
            <a:r>
              <a:rPr lang="en-US"/>
              <a:t>Regio metatarsi</a:t>
            </a:r>
          </a:p>
          <a:p>
            <a:r>
              <a:rPr lang="en-US"/>
              <a:t>Regio digiti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title"/>
          </p:nvPr>
        </p:nvSpPr>
        <p:spPr>
          <a:ln w="28575">
            <a:solidFill>
              <a:srgbClr val="FF6699"/>
            </a:solidFill>
            <a:prstDash val="dash"/>
          </a:ln>
        </p:spPr>
        <p:txBody>
          <a:bodyPr/>
          <a:lstStyle/>
          <a:p>
            <a:r>
              <a:rPr lang="en-US" dirty="0"/>
              <a:t>REGIO PADA KAKI BELAKANG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 descr="eca musculus goluteus femoral lateral popesko.jpg"/>
          <p:cNvPicPr>
            <a:picLocks noChangeAspect="1"/>
          </p:cNvPicPr>
          <p:nvPr/>
        </p:nvPicPr>
        <p:blipFill>
          <a:blip r:embed="rId2"/>
          <a:srcRect t="1378" r="71585" b="53140"/>
          <a:stretch>
            <a:fillRect/>
          </a:stretch>
        </p:blipFill>
        <p:spPr>
          <a:xfrm>
            <a:off x="2886442" y="670884"/>
            <a:ext cx="3471507" cy="5455280"/>
          </a:xfrm>
          <a:prstGeom prst="rect">
            <a:avLst/>
          </a:prstGeom>
          <a:ln>
            <a:solidFill>
              <a:srgbClr val="FF6699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cxnSp>
        <p:nvCxnSpPr>
          <p:cNvPr id="4" name="Straight Arrow Connector 3"/>
          <p:cNvCxnSpPr/>
          <p:nvPr/>
        </p:nvCxnSpPr>
        <p:spPr>
          <a:xfrm flipV="1">
            <a:off x="2428860" y="2285992"/>
            <a:ext cx="1643074" cy="428628"/>
          </a:xfrm>
          <a:prstGeom prst="straightConnector1">
            <a:avLst/>
          </a:prstGeom>
          <a:ln w="6985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M.semitendinosus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 err="1"/>
              <a:t>Berada</a:t>
            </a:r>
            <a:r>
              <a:rPr lang="en-US" sz="2800" dirty="0"/>
              <a:t> </a:t>
            </a:r>
            <a:r>
              <a:rPr lang="en-US" sz="2800" dirty="0" err="1"/>
              <a:t>di</a:t>
            </a:r>
            <a:r>
              <a:rPr lang="en-US" sz="2800" dirty="0"/>
              <a:t> </a:t>
            </a:r>
            <a:r>
              <a:rPr lang="en-US" sz="2800" b="1" dirty="0">
                <a:solidFill>
                  <a:srgbClr val="C00000"/>
                </a:solidFill>
              </a:rPr>
              <a:t>caudal </a:t>
            </a:r>
            <a:r>
              <a:rPr lang="en-US" sz="2800" b="1" dirty="0" err="1">
                <a:solidFill>
                  <a:srgbClr val="C00000"/>
                </a:solidFill>
              </a:rPr>
              <a:t>m.gluteobicebs</a:t>
            </a:r>
            <a:endParaRPr lang="en-US" sz="2800" b="1" dirty="0">
              <a:solidFill>
                <a:srgbClr val="C00000"/>
              </a:solidFill>
            </a:endParaRPr>
          </a:p>
          <a:p>
            <a:r>
              <a:rPr lang="en-US" sz="2800" dirty="0" err="1"/>
              <a:t>Origo</a:t>
            </a:r>
            <a:r>
              <a:rPr lang="en-US" sz="2800" dirty="0"/>
              <a:t>: </a:t>
            </a:r>
            <a:r>
              <a:rPr lang="en-US" sz="2800" dirty="0" err="1"/>
              <a:t>tuberositas</a:t>
            </a:r>
            <a:r>
              <a:rPr lang="en-US" sz="2800" dirty="0"/>
              <a:t> </a:t>
            </a:r>
            <a:r>
              <a:rPr lang="en-US" sz="2800" dirty="0" err="1"/>
              <a:t>ischiadica</a:t>
            </a:r>
            <a:endParaRPr lang="en-US" sz="2800" dirty="0"/>
          </a:p>
          <a:p>
            <a:r>
              <a:rPr lang="en-US" sz="2800" dirty="0" err="1"/>
              <a:t>Insertio</a:t>
            </a:r>
            <a:r>
              <a:rPr lang="en-US" sz="2800" dirty="0"/>
              <a:t>: tuber </a:t>
            </a:r>
            <a:r>
              <a:rPr lang="en-US" sz="2800" dirty="0" err="1"/>
              <a:t>calcaneus</a:t>
            </a:r>
            <a:endParaRPr lang="en-US" sz="2800" dirty="0"/>
          </a:p>
          <a:p>
            <a:r>
              <a:rPr lang="en-US" sz="2800" dirty="0" err="1"/>
              <a:t>Vascularisasi</a:t>
            </a:r>
            <a:r>
              <a:rPr lang="en-US" sz="2800" dirty="0">
                <a:solidFill>
                  <a:srgbClr val="C00000"/>
                </a:solidFill>
              </a:rPr>
              <a:t>: </a:t>
            </a:r>
            <a:r>
              <a:rPr lang="en-US" sz="2800" dirty="0" err="1">
                <a:solidFill>
                  <a:srgbClr val="C00000"/>
                </a:solidFill>
              </a:rPr>
              <a:t>a.circumflexa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femoralis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medialis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dan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a.femoralis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profunda</a:t>
            </a:r>
            <a:endParaRPr lang="en-US" sz="2800" dirty="0">
              <a:solidFill>
                <a:srgbClr val="C00000"/>
              </a:solidFill>
            </a:endParaRPr>
          </a:p>
          <a:p>
            <a:r>
              <a:rPr lang="en-US" sz="2800" dirty="0" err="1"/>
              <a:t>Inervasi</a:t>
            </a:r>
            <a:r>
              <a:rPr lang="en-US" sz="2800" dirty="0"/>
              <a:t>: </a:t>
            </a:r>
            <a:r>
              <a:rPr lang="en-US" sz="2800" dirty="0" err="1">
                <a:solidFill>
                  <a:srgbClr val="C00000"/>
                </a:solidFill>
              </a:rPr>
              <a:t>N.glutealis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caudalis</a:t>
            </a:r>
            <a:r>
              <a:rPr lang="en-US" sz="2800" dirty="0">
                <a:solidFill>
                  <a:srgbClr val="C00000"/>
                </a:solidFill>
              </a:rPr>
              <a:t>, </a:t>
            </a:r>
            <a:r>
              <a:rPr lang="en-US" sz="2800" dirty="0" err="1">
                <a:solidFill>
                  <a:srgbClr val="C00000"/>
                </a:solidFill>
              </a:rPr>
              <a:t>N.ischiadica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dan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N.tibialis</a:t>
            </a:r>
            <a:endParaRPr lang="en-US" sz="2800" dirty="0">
              <a:solidFill>
                <a:srgbClr val="C00000"/>
              </a:solidFill>
            </a:endParaRPr>
          </a:p>
          <a:p>
            <a:r>
              <a:rPr lang="en-US" sz="2800" dirty="0" err="1"/>
              <a:t>Fungsi</a:t>
            </a:r>
            <a:r>
              <a:rPr lang="en-US" sz="2800" dirty="0"/>
              <a:t>: retractor </a:t>
            </a:r>
            <a:r>
              <a:rPr lang="en-US" sz="2800" dirty="0" err="1"/>
              <a:t>dan</a:t>
            </a:r>
            <a:r>
              <a:rPr lang="en-US" sz="2800" dirty="0"/>
              <a:t> abductor kaki </a:t>
            </a:r>
            <a:r>
              <a:rPr lang="en-US" sz="2800" dirty="0" err="1"/>
              <a:t>belakang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eca musculus goluteus femoral lateral popesko.jpg"/>
          <p:cNvPicPr>
            <a:picLocks noChangeAspect="1"/>
          </p:cNvPicPr>
          <p:nvPr/>
        </p:nvPicPr>
        <p:blipFill>
          <a:blip r:embed="rId2"/>
          <a:srcRect t="1378" r="71585" b="53140"/>
          <a:stretch>
            <a:fillRect/>
          </a:stretch>
        </p:blipFill>
        <p:spPr>
          <a:xfrm>
            <a:off x="2886442" y="670884"/>
            <a:ext cx="3471507" cy="5455280"/>
          </a:xfrm>
          <a:prstGeom prst="rect">
            <a:avLst/>
          </a:prstGeom>
          <a:ln>
            <a:solidFill>
              <a:srgbClr val="FF6699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cxnSp>
        <p:nvCxnSpPr>
          <p:cNvPr id="5" name="Straight Arrow Connector 4"/>
          <p:cNvCxnSpPr/>
          <p:nvPr/>
        </p:nvCxnSpPr>
        <p:spPr>
          <a:xfrm rot="10800000">
            <a:off x="5214942" y="4929198"/>
            <a:ext cx="1643074" cy="142876"/>
          </a:xfrm>
          <a:prstGeom prst="straightConnector1">
            <a:avLst/>
          </a:prstGeom>
          <a:ln w="762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M.Semimembranosus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dirty="0" err="1"/>
              <a:t>Terletak</a:t>
            </a:r>
            <a:r>
              <a:rPr lang="en-US" dirty="0"/>
              <a:t> </a:t>
            </a:r>
            <a:r>
              <a:rPr lang="en-US" b="1" dirty="0" err="1">
                <a:solidFill>
                  <a:srgbClr val="C00000"/>
                </a:solidFill>
              </a:rPr>
              <a:t>di</a:t>
            </a:r>
            <a:r>
              <a:rPr lang="en-US" b="1" dirty="0">
                <a:solidFill>
                  <a:srgbClr val="C00000"/>
                </a:solidFill>
              </a:rPr>
              <a:t> caudal </a:t>
            </a:r>
            <a:r>
              <a:rPr lang="en-US" b="1" dirty="0" err="1">
                <a:solidFill>
                  <a:srgbClr val="C00000"/>
                </a:solidFill>
              </a:rPr>
              <a:t>m.semitedinosus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berbentuk</a:t>
            </a:r>
            <a:r>
              <a:rPr lang="en-US" dirty="0"/>
              <a:t> </a:t>
            </a:r>
            <a:r>
              <a:rPr lang="en-US" dirty="0" err="1"/>
              <a:t>lebar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 err="1"/>
              <a:t>Origo</a:t>
            </a:r>
            <a:r>
              <a:rPr lang="en-US" dirty="0"/>
              <a:t>: </a:t>
            </a:r>
            <a:r>
              <a:rPr lang="en-US" dirty="0" err="1"/>
              <a:t>facies</a:t>
            </a:r>
            <a:r>
              <a:rPr lang="en-US" dirty="0"/>
              <a:t> </a:t>
            </a:r>
            <a:r>
              <a:rPr lang="en-US" dirty="0" err="1"/>
              <a:t>ventralis</a:t>
            </a:r>
            <a:r>
              <a:rPr lang="en-US" dirty="0"/>
              <a:t> tuber </a:t>
            </a:r>
            <a:r>
              <a:rPr lang="en-US" dirty="0" err="1"/>
              <a:t>ischiadica</a:t>
            </a:r>
            <a:r>
              <a:rPr lang="en-US" dirty="0"/>
              <a:t>, </a:t>
            </a:r>
            <a:r>
              <a:rPr lang="en-US" dirty="0" err="1"/>
              <a:t>bagian</a:t>
            </a:r>
            <a:r>
              <a:rPr lang="en-US" dirty="0"/>
              <a:t> caudal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ischium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symphisis</a:t>
            </a:r>
            <a:r>
              <a:rPr lang="en-US" dirty="0"/>
              <a:t> pelvis</a:t>
            </a:r>
          </a:p>
          <a:p>
            <a:pPr>
              <a:lnSpc>
                <a:spcPct val="90000"/>
              </a:lnSpc>
            </a:pPr>
            <a:r>
              <a:rPr lang="en-US" dirty="0" err="1"/>
              <a:t>Insertio</a:t>
            </a:r>
            <a:r>
              <a:rPr lang="en-US" dirty="0"/>
              <a:t>: </a:t>
            </a:r>
            <a:r>
              <a:rPr lang="en-US" dirty="0" err="1"/>
              <a:t>epicondylus</a:t>
            </a:r>
            <a:r>
              <a:rPr lang="en-US" dirty="0"/>
              <a:t> </a:t>
            </a:r>
            <a:r>
              <a:rPr lang="en-US" dirty="0" err="1"/>
              <a:t>medialis</a:t>
            </a:r>
            <a:r>
              <a:rPr lang="en-US" dirty="0"/>
              <a:t> </a:t>
            </a:r>
            <a:r>
              <a:rPr lang="en-US" dirty="0" err="1"/>
              <a:t>os</a:t>
            </a:r>
            <a:r>
              <a:rPr lang="en-US" dirty="0"/>
              <a:t> femur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 smtClean="0"/>
              <a:t>condylus</a:t>
            </a:r>
            <a:r>
              <a:rPr lang="en-US" dirty="0" smtClean="0"/>
              <a:t> </a:t>
            </a:r>
            <a:r>
              <a:rPr lang="en-US" dirty="0" err="1"/>
              <a:t>medialis</a:t>
            </a:r>
            <a:r>
              <a:rPr lang="en-US" dirty="0"/>
              <a:t>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smtClean="0"/>
              <a:t>tibia</a:t>
            </a:r>
          </a:p>
          <a:p>
            <a:pPr>
              <a:lnSpc>
                <a:spcPct val="90000"/>
              </a:lnSpc>
            </a:pPr>
            <a:r>
              <a:rPr lang="en-US" dirty="0" err="1" smtClean="0"/>
              <a:t>Fungsi</a:t>
            </a:r>
            <a:r>
              <a:rPr lang="en-US" dirty="0" smtClean="0"/>
              <a:t>: </a:t>
            </a:r>
            <a:r>
              <a:rPr lang="en-US" dirty="0" err="1" smtClean="0"/>
              <a:t>extensoe</a:t>
            </a:r>
            <a:r>
              <a:rPr lang="en-US" dirty="0" smtClean="0"/>
              <a:t> </a:t>
            </a:r>
            <a:r>
              <a:rPr lang="en-US" dirty="0" err="1" smtClean="0"/>
              <a:t>persendian</a:t>
            </a:r>
            <a:r>
              <a:rPr lang="en-US" dirty="0" smtClean="0"/>
              <a:t> </a:t>
            </a:r>
            <a:r>
              <a:rPr lang="en-US" dirty="0" err="1" smtClean="0"/>
              <a:t>paha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adductor </a:t>
            </a:r>
            <a:r>
              <a:rPr lang="en-US" dirty="0" err="1" smtClean="0"/>
              <a:t>persendian</a:t>
            </a:r>
            <a:r>
              <a:rPr lang="en-US" dirty="0" smtClean="0"/>
              <a:t> </a:t>
            </a:r>
            <a:r>
              <a:rPr lang="en-US" dirty="0" err="1" smtClean="0"/>
              <a:t>panggul</a:t>
            </a:r>
            <a:endParaRPr lang="en-US" dirty="0" smtClean="0"/>
          </a:p>
          <a:p>
            <a:pPr>
              <a:lnSpc>
                <a:spcPct val="90000"/>
              </a:lnSpc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dirty="0" err="1" smtClean="0"/>
              <a:t>Vascularisasi</a:t>
            </a:r>
            <a:r>
              <a:rPr lang="en-US" dirty="0" smtClean="0"/>
              <a:t>: </a:t>
            </a:r>
            <a:r>
              <a:rPr lang="en-US" dirty="0" err="1" smtClean="0">
                <a:solidFill>
                  <a:srgbClr val="C00000"/>
                </a:solidFill>
              </a:rPr>
              <a:t>a.circumflexa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femoralis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medialis</a:t>
            </a:r>
            <a:r>
              <a:rPr lang="en-US" dirty="0" smtClean="0">
                <a:solidFill>
                  <a:srgbClr val="C00000"/>
                </a:solidFill>
              </a:rPr>
              <a:t>, </a:t>
            </a:r>
            <a:r>
              <a:rPr lang="en-US" dirty="0" err="1" smtClean="0">
                <a:solidFill>
                  <a:srgbClr val="C00000"/>
                </a:solidFill>
              </a:rPr>
              <a:t>a.femoralis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profunda</a:t>
            </a:r>
            <a:r>
              <a:rPr lang="en-US" dirty="0" smtClean="0">
                <a:solidFill>
                  <a:srgbClr val="C00000"/>
                </a:solidFill>
              </a:rPr>
              <a:t>, </a:t>
            </a:r>
            <a:r>
              <a:rPr lang="en-US" dirty="0" err="1" smtClean="0">
                <a:solidFill>
                  <a:srgbClr val="C00000"/>
                </a:solidFill>
              </a:rPr>
              <a:t>a.saphenous</a:t>
            </a:r>
            <a:r>
              <a:rPr lang="en-US" dirty="0" smtClean="0">
                <a:solidFill>
                  <a:srgbClr val="C00000"/>
                </a:solidFill>
              </a:rPr>
              <a:t>, </a:t>
            </a:r>
            <a:r>
              <a:rPr lang="en-US" dirty="0" err="1" smtClean="0">
                <a:solidFill>
                  <a:srgbClr val="C00000"/>
                </a:solidFill>
              </a:rPr>
              <a:t>a.genucularis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descendens</a:t>
            </a:r>
            <a:r>
              <a:rPr lang="en-US" dirty="0" smtClean="0">
                <a:solidFill>
                  <a:srgbClr val="C00000"/>
                </a:solidFill>
              </a:rPr>
              <a:t>, </a:t>
            </a:r>
            <a:r>
              <a:rPr lang="en-US" dirty="0" err="1" smtClean="0">
                <a:solidFill>
                  <a:srgbClr val="C00000"/>
                </a:solidFill>
              </a:rPr>
              <a:t>a.popliteus</a:t>
            </a:r>
            <a:r>
              <a:rPr lang="en-US" dirty="0" smtClean="0">
                <a:solidFill>
                  <a:srgbClr val="C00000"/>
                </a:solidFill>
              </a:rPr>
              <a:t>, </a:t>
            </a:r>
            <a:r>
              <a:rPr lang="en-US" dirty="0" err="1" smtClean="0">
                <a:solidFill>
                  <a:srgbClr val="C00000"/>
                </a:solidFill>
              </a:rPr>
              <a:t>a.tibialis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cranialis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a.femoralis</a:t>
            </a:r>
            <a:endParaRPr lang="en-US" dirty="0" smtClean="0">
              <a:solidFill>
                <a:srgbClr val="C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 err="1" smtClean="0"/>
              <a:t>Inervasi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C00000"/>
                </a:solidFill>
              </a:rPr>
              <a:t>n. </a:t>
            </a:r>
            <a:r>
              <a:rPr lang="en-US" dirty="0" err="1" smtClean="0">
                <a:solidFill>
                  <a:srgbClr val="C00000"/>
                </a:solidFill>
              </a:rPr>
              <a:t>ischiadica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n.tibialis</a:t>
            </a:r>
            <a:endParaRPr lang="en-US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 descr="eca musculus goluteus femoral lateral popesko.jpg"/>
          <p:cNvPicPr>
            <a:picLocks noChangeAspect="1"/>
          </p:cNvPicPr>
          <p:nvPr/>
        </p:nvPicPr>
        <p:blipFill>
          <a:blip r:embed="rId2"/>
          <a:srcRect t="1378" r="71585" b="53140"/>
          <a:stretch>
            <a:fillRect/>
          </a:stretch>
        </p:blipFill>
        <p:spPr>
          <a:xfrm>
            <a:off x="2886442" y="670884"/>
            <a:ext cx="3471507" cy="5455280"/>
          </a:xfrm>
          <a:prstGeom prst="rect">
            <a:avLst/>
          </a:prstGeom>
          <a:ln>
            <a:solidFill>
              <a:srgbClr val="FF6699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cxnSp>
        <p:nvCxnSpPr>
          <p:cNvPr id="4" name="Straight Arrow Connector 3"/>
          <p:cNvCxnSpPr/>
          <p:nvPr/>
        </p:nvCxnSpPr>
        <p:spPr>
          <a:xfrm rot="10800000">
            <a:off x="5929322" y="4000504"/>
            <a:ext cx="1214446" cy="785818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57538" y="476250"/>
            <a:ext cx="2828925" cy="5905500"/>
          </a:xfrm>
          <a:prstGeom prst="rect">
            <a:avLst/>
          </a:prstGeom>
          <a:noFill/>
          <a:ln w="603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3" name="Oval 2"/>
          <p:cNvSpPr/>
          <p:nvPr/>
        </p:nvSpPr>
        <p:spPr>
          <a:xfrm>
            <a:off x="4357686" y="857232"/>
            <a:ext cx="714380" cy="2286016"/>
          </a:xfrm>
          <a:prstGeom prst="ellipse">
            <a:avLst/>
          </a:prstGeom>
          <a:noFill/>
          <a:ln w="76200" cmpd="sng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M. Illiacus 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4488"/>
            <a:ext cx="8229600" cy="491491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 err="1"/>
              <a:t>Terdapat</a:t>
            </a:r>
            <a:r>
              <a:rPr lang="en-US" sz="2800" dirty="0"/>
              <a:t> </a:t>
            </a:r>
            <a:r>
              <a:rPr lang="en-US" sz="2800" dirty="0" err="1"/>
              <a:t>pada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FF0000"/>
                </a:solidFill>
              </a:rPr>
              <a:t>lapis </a:t>
            </a:r>
            <a:r>
              <a:rPr lang="en-US" sz="2800" dirty="0" err="1">
                <a:solidFill>
                  <a:srgbClr val="FF0000"/>
                </a:solidFill>
              </a:rPr>
              <a:t>ke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tiga</a:t>
            </a:r>
            <a:r>
              <a:rPr lang="en-US" sz="2800" dirty="0"/>
              <a:t>, </a:t>
            </a:r>
            <a:r>
              <a:rPr lang="en-US" sz="2800" dirty="0" err="1"/>
              <a:t>di</a:t>
            </a:r>
            <a:r>
              <a:rPr lang="en-US" sz="2800" dirty="0"/>
              <a:t> </a:t>
            </a:r>
            <a:r>
              <a:rPr lang="en-US" sz="2800" dirty="0" err="1"/>
              <a:t>profunda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m.gluteus</a:t>
            </a:r>
            <a:r>
              <a:rPr lang="en-US" sz="2800" dirty="0"/>
              <a:t> </a:t>
            </a:r>
            <a:r>
              <a:rPr lang="en-US" sz="2800" dirty="0" err="1"/>
              <a:t>medius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dibedakan</a:t>
            </a:r>
            <a:r>
              <a:rPr lang="en-US" sz="2800" dirty="0"/>
              <a:t> </a:t>
            </a:r>
            <a:r>
              <a:rPr lang="en-US" sz="2800" dirty="0" err="1"/>
              <a:t>menjadi</a:t>
            </a:r>
            <a:r>
              <a:rPr lang="en-US" sz="2800" dirty="0"/>
              <a:t> </a:t>
            </a:r>
            <a:r>
              <a:rPr lang="en-US" sz="2800" dirty="0" err="1"/>
              <a:t>dua</a:t>
            </a:r>
            <a:r>
              <a:rPr lang="en-US" sz="2800" dirty="0"/>
              <a:t> caput , </a:t>
            </a:r>
            <a:r>
              <a:rPr lang="en-US" sz="2800" dirty="0" err="1"/>
              <a:t>yaitu</a:t>
            </a:r>
            <a:r>
              <a:rPr lang="en-US" sz="2800" dirty="0"/>
              <a:t> caput lateral (</a:t>
            </a:r>
            <a:r>
              <a:rPr lang="en-US" sz="2800" dirty="0" err="1">
                <a:solidFill>
                  <a:srgbClr val="FF0000"/>
                </a:solidFill>
              </a:rPr>
              <a:t>m.illiacus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lateralis</a:t>
            </a:r>
            <a:r>
              <a:rPr lang="en-US" sz="2800" dirty="0"/>
              <a:t>) </a:t>
            </a:r>
            <a:r>
              <a:rPr lang="en-US" sz="2800" dirty="0" err="1"/>
              <a:t>dan</a:t>
            </a:r>
            <a:r>
              <a:rPr lang="en-US" sz="2800" dirty="0"/>
              <a:t> caput medial (</a:t>
            </a:r>
            <a:r>
              <a:rPr lang="en-US" sz="2800" dirty="0" err="1">
                <a:solidFill>
                  <a:srgbClr val="FF0000"/>
                </a:solidFill>
              </a:rPr>
              <a:t>m.illiacus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medialis</a:t>
            </a:r>
            <a:r>
              <a:rPr lang="en-US" sz="2800" dirty="0"/>
              <a:t>) </a:t>
            </a:r>
            <a:r>
              <a:rPr lang="en-US" sz="2800" dirty="0" err="1"/>
              <a:t>dimana</a:t>
            </a:r>
            <a:r>
              <a:rPr lang="en-US" sz="2800" dirty="0"/>
              <a:t> </a:t>
            </a:r>
            <a:r>
              <a:rPr lang="en-US" sz="2800" dirty="0" err="1"/>
              <a:t>diantara</a:t>
            </a:r>
            <a:r>
              <a:rPr lang="en-US" sz="2800" dirty="0"/>
              <a:t> </a:t>
            </a:r>
            <a:r>
              <a:rPr lang="en-US" sz="2800" dirty="0" err="1"/>
              <a:t>kedua</a:t>
            </a:r>
            <a:r>
              <a:rPr lang="en-US" sz="2800" dirty="0"/>
              <a:t> caput </a:t>
            </a:r>
            <a:r>
              <a:rPr lang="en-US" sz="2800" dirty="0" err="1"/>
              <a:t>ini</a:t>
            </a:r>
            <a:r>
              <a:rPr lang="en-US" sz="2800" dirty="0"/>
              <a:t> </a:t>
            </a:r>
            <a:r>
              <a:rPr lang="en-US" sz="2800" dirty="0" err="1"/>
              <a:t>terdapat</a:t>
            </a:r>
            <a:r>
              <a:rPr lang="en-US" sz="2800" dirty="0"/>
              <a:t> m. </a:t>
            </a:r>
            <a:r>
              <a:rPr lang="en-US" sz="2800" dirty="0" err="1"/>
              <a:t>psoas</a:t>
            </a:r>
            <a:r>
              <a:rPr lang="en-US" sz="2800" dirty="0"/>
              <a:t> major</a:t>
            </a:r>
          </a:p>
          <a:p>
            <a:pPr>
              <a:lnSpc>
                <a:spcPct val="80000"/>
              </a:lnSpc>
            </a:pPr>
            <a:r>
              <a:rPr lang="en-US" sz="2800" dirty="0" err="1"/>
              <a:t>Origo</a:t>
            </a:r>
            <a:r>
              <a:rPr lang="en-US" sz="2800" dirty="0"/>
              <a:t>: </a:t>
            </a:r>
            <a:r>
              <a:rPr lang="en-US" sz="2800" dirty="0" err="1"/>
              <a:t>alae</a:t>
            </a:r>
            <a:r>
              <a:rPr lang="en-US" sz="2800" dirty="0"/>
              <a:t> </a:t>
            </a:r>
            <a:r>
              <a:rPr lang="en-US" sz="2800" dirty="0" err="1"/>
              <a:t>os</a:t>
            </a:r>
            <a:r>
              <a:rPr lang="en-US" sz="2800" dirty="0"/>
              <a:t> sacrum, </a:t>
            </a:r>
            <a:r>
              <a:rPr lang="en-US" sz="2800" dirty="0" err="1"/>
              <a:t>facies</a:t>
            </a:r>
            <a:r>
              <a:rPr lang="en-US" sz="2800" dirty="0"/>
              <a:t> </a:t>
            </a:r>
            <a:r>
              <a:rPr lang="en-US" sz="2800" dirty="0" err="1"/>
              <a:t>ventrolateral</a:t>
            </a:r>
            <a:r>
              <a:rPr lang="en-US" sz="2800" dirty="0"/>
              <a:t> </a:t>
            </a:r>
            <a:r>
              <a:rPr lang="en-US" sz="2800" dirty="0" err="1"/>
              <a:t>os</a:t>
            </a:r>
            <a:r>
              <a:rPr lang="en-US" sz="2800" dirty="0"/>
              <a:t> </a:t>
            </a:r>
            <a:r>
              <a:rPr lang="en-US" sz="2800" dirty="0" err="1"/>
              <a:t>ilium</a:t>
            </a:r>
            <a:r>
              <a:rPr lang="en-US" sz="2800" dirty="0"/>
              <a:t>, </a:t>
            </a:r>
            <a:r>
              <a:rPr lang="en-US" sz="2800" dirty="0" err="1"/>
              <a:t>ligamentum</a:t>
            </a:r>
            <a:r>
              <a:rPr lang="en-US" sz="2800" dirty="0"/>
              <a:t> </a:t>
            </a:r>
            <a:r>
              <a:rPr lang="en-US" sz="2800" dirty="0" err="1"/>
              <a:t>sacroilliaca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vertebrae </a:t>
            </a:r>
            <a:r>
              <a:rPr lang="en-US" sz="2800" dirty="0" err="1"/>
              <a:t>lumbalis</a:t>
            </a:r>
            <a:r>
              <a:rPr lang="en-US" sz="2800" dirty="0"/>
              <a:t> VII.</a:t>
            </a:r>
          </a:p>
          <a:p>
            <a:pPr>
              <a:lnSpc>
                <a:spcPct val="80000"/>
              </a:lnSpc>
            </a:pPr>
            <a:r>
              <a:rPr lang="en-US" sz="2800" dirty="0" err="1"/>
              <a:t>Insertio</a:t>
            </a:r>
            <a:r>
              <a:rPr lang="en-US" sz="2800" dirty="0"/>
              <a:t>: </a:t>
            </a:r>
            <a:r>
              <a:rPr lang="en-US" sz="2800" dirty="0" err="1"/>
              <a:t>trochanter</a:t>
            </a:r>
            <a:r>
              <a:rPr lang="en-US" sz="2800" dirty="0"/>
              <a:t> minor </a:t>
            </a:r>
            <a:r>
              <a:rPr lang="en-US" sz="2800" dirty="0" err="1"/>
              <a:t>os</a:t>
            </a:r>
            <a:r>
              <a:rPr lang="en-US" sz="2800" dirty="0"/>
              <a:t> femur</a:t>
            </a:r>
          </a:p>
          <a:p>
            <a:pPr>
              <a:lnSpc>
                <a:spcPct val="80000"/>
              </a:lnSpc>
            </a:pPr>
            <a:r>
              <a:rPr lang="en-US" sz="2800" dirty="0" err="1"/>
              <a:t>Vascularisasi</a:t>
            </a:r>
            <a:r>
              <a:rPr lang="en-US" sz="2800" dirty="0"/>
              <a:t>: </a:t>
            </a:r>
            <a:r>
              <a:rPr lang="en-US" sz="2800" dirty="0" err="1">
                <a:solidFill>
                  <a:srgbClr val="FF0000"/>
                </a:solidFill>
              </a:rPr>
              <a:t>a.illiolumbalis</a:t>
            </a:r>
            <a:r>
              <a:rPr lang="en-US" sz="2800" dirty="0">
                <a:solidFill>
                  <a:srgbClr val="FF0000"/>
                </a:solidFill>
              </a:rPr>
              <a:t>, </a:t>
            </a:r>
            <a:r>
              <a:rPr lang="en-US" sz="2800" dirty="0" err="1">
                <a:solidFill>
                  <a:srgbClr val="FF0000"/>
                </a:solidFill>
              </a:rPr>
              <a:t>a.circumflexa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illiaca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profunda</a:t>
            </a:r>
            <a:r>
              <a:rPr lang="en-US" sz="2800" dirty="0">
                <a:solidFill>
                  <a:srgbClr val="FF0000"/>
                </a:solidFill>
              </a:rPr>
              <a:t>, a. </a:t>
            </a:r>
            <a:r>
              <a:rPr lang="en-US" sz="2800" dirty="0" err="1">
                <a:solidFill>
                  <a:srgbClr val="FF0000"/>
                </a:solidFill>
              </a:rPr>
              <a:t>femoralis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dan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a.circumflexa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femoralis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lateralis</a:t>
            </a:r>
            <a:endParaRPr lang="en-US" sz="2800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800" dirty="0" err="1"/>
              <a:t>Inervasi</a:t>
            </a:r>
            <a:r>
              <a:rPr lang="en-US" sz="2800" dirty="0"/>
              <a:t>: </a:t>
            </a:r>
            <a:r>
              <a:rPr lang="en-US" sz="2800" dirty="0" err="1">
                <a:solidFill>
                  <a:srgbClr val="FF0000"/>
                </a:solidFill>
              </a:rPr>
              <a:t>N.lumbalis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dan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N.femoralis</a:t>
            </a:r>
            <a:endParaRPr lang="en-US" sz="2800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1000108"/>
            <a:ext cx="3571900" cy="4554173"/>
          </a:xfrm>
          <a:prstGeom prst="rect">
            <a:avLst/>
          </a:prstGeom>
          <a:noFill/>
          <a:ln w="76200">
            <a:solidFill>
              <a:srgbClr val="FF6699"/>
            </a:solidFill>
            <a:prstDash val="sysDot"/>
            <a:miter lim="800000"/>
            <a:headEnd/>
            <a:tailEnd/>
          </a:ln>
          <a:effectLst/>
        </p:spPr>
      </p:pic>
      <p:cxnSp>
        <p:nvCxnSpPr>
          <p:cNvPr id="6" name="Straight Arrow Connector 5"/>
          <p:cNvCxnSpPr/>
          <p:nvPr/>
        </p:nvCxnSpPr>
        <p:spPr>
          <a:xfrm flipV="1">
            <a:off x="5000628" y="1928802"/>
            <a:ext cx="2357454" cy="1000132"/>
          </a:xfrm>
          <a:prstGeom prst="straightConnector1">
            <a:avLst/>
          </a:prstGeom>
          <a:ln w="76200">
            <a:solidFill>
              <a:srgbClr val="FF0000"/>
            </a:solidFill>
            <a:headEnd type="arrow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0800000">
            <a:off x="2071670" y="2500306"/>
            <a:ext cx="1285884" cy="71438"/>
          </a:xfrm>
          <a:prstGeom prst="straightConnector1">
            <a:avLst/>
          </a:prstGeom>
          <a:ln w="76200">
            <a:solidFill>
              <a:schemeClr val="accent4">
                <a:lumMod val="5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357158" y="2000240"/>
            <a:ext cx="1785950" cy="928694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accent4">
                <a:lumMod val="50000"/>
                <a:alpha val="7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M. Tensor fascia lata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M. Vastus lateralis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z="2800" dirty="0" err="1"/>
              <a:t>Merupakan</a:t>
            </a:r>
            <a:r>
              <a:rPr lang="en-US" sz="2800" dirty="0"/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salah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satu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dari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M.quadriceps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femoris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dirty="0"/>
              <a:t>yang </a:t>
            </a:r>
            <a:r>
              <a:rPr lang="en-US" sz="2800" dirty="0" err="1"/>
              <a:t>terletak</a:t>
            </a:r>
            <a:r>
              <a:rPr lang="en-US" sz="2800" dirty="0"/>
              <a:t> </a:t>
            </a:r>
            <a:r>
              <a:rPr lang="en-US" sz="2800" dirty="0" err="1"/>
              <a:t>di</a:t>
            </a:r>
            <a:r>
              <a:rPr lang="en-US" sz="2800" dirty="0"/>
              <a:t> </a:t>
            </a:r>
            <a:r>
              <a:rPr lang="en-US" sz="2800" dirty="0" smtClean="0">
                <a:solidFill>
                  <a:srgbClr val="C00000"/>
                </a:solidFill>
              </a:rPr>
              <a:t>cranial </a:t>
            </a:r>
            <a:r>
              <a:rPr lang="en-US" sz="2800" dirty="0" err="1" smtClean="0">
                <a:solidFill>
                  <a:srgbClr val="C00000"/>
                </a:solidFill>
              </a:rPr>
              <a:t>m.rectus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femoris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menutupi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m.vastus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intermedius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/>
              <a:t>yang </a:t>
            </a:r>
            <a:r>
              <a:rPr lang="en-US" sz="2800" dirty="0" err="1"/>
              <a:t>memberikan</a:t>
            </a:r>
            <a:r>
              <a:rPr lang="en-US" sz="2800" dirty="0"/>
              <a:t> </a:t>
            </a:r>
            <a:r>
              <a:rPr lang="en-US" sz="2800" dirty="0" err="1"/>
              <a:t>bentuk</a:t>
            </a:r>
            <a:r>
              <a:rPr lang="en-US" sz="2800" dirty="0"/>
              <a:t> </a:t>
            </a:r>
            <a:r>
              <a:rPr lang="en-US" sz="2800" dirty="0" err="1"/>
              <a:t>daerah</a:t>
            </a:r>
            <a:r>
              <a:rPr lang="en-US" sz="2800" dirty="0"/>
              <a:t> </a:t>
            </a:r>
            <a:r>
              <a:rPr lang="en-US" sz="2800" dirty="0" err="1"/>
              <a:t>segitiga</a:t>
            </a:r>
            <a:r>
              <a:rPr lang="en-US" sz="2800" dirty="0"/>
              <a:t> </a:t>
            </a:r>
            <a:r>
              <a:rPr lang="en-US" sz="2800" dirty="0" err="1"/>
              <a:t>pada</a:t>
            </a:r>
            <a:r>
              <a:rPr lang="en-US" sz="2800" dirty="0"/>
              <a:t> femur </a:t>
            </a:r>
          </a:p>
          <a:p>
            <a:pPr>
              <a:lnSpc>
                <a:spcPct val="80000"/>
              </a:lnSpc>
            </a:pPr>
            <a:r>
              <a:rPr lang="en-US" sz="2800" dirty="0" err="1"/>
              <a:t>Origo</a:t>
            </a:r>
            <a:r>
              <a:rPr lang="en-US" sz="2800" dirty="0"/>
              <a:t>: </a:t>
            </a:r>
            <a:r>
              <a:rPr lang="en-US" sz="2800" dirty="0" err="1"/>
              <a:t>trochanter</a:t>
            </a:r>
            <a:r>
              <a:rPr lang="en-US" sz="2800" dirty="0"/>
              <a:t> major </a:t>
            </a:r>
            <a:r>
              <a:rPr lang="en-US" sz="2800" dirty="0" err="1"/>
              <a:t>os</a:t>
            </a:r>
            <a:r>
              <a:rPr lang="en-US" sz="2800" dirty="0"/>
              <a:t> femur</a:t>
            </a:r>
          </a:p>
          <a:p>
            <a:pPr>
              <a:lnSpc>
                <a:spcPct val="80000"/>
              </a:lnSpc>
            </a:pPr>
            <a:r>
              <a:rPr lang="en-US" sz="2800" dirty="0" err="1"/>
              <a:t>Insertio</a:t>
            </a:r>
            <a:r>
              <a:rPr lang="en-US" sz="2800" dirty="0"/>
              <a:t>: </a:t>
            </a:r>
            <a:r>
              <a:rPr lang="en-US" sz="2800" dirty="0" err="1"/>
              <a:t>sisi</a:t>
            </a:r>
            <a:r>
              <a:rPr lang="en-US" sz="2800" dirty="0"/>
              <a:t> lateral </a:t>
            </a:r>
            <a:r>
              <a:rPr lang="en-US" sz="2800" dirty="0" err="1"/>
              <a:t>os</a:t>
            </a:r>
            <a:r>
              <a:rPr lang="en-US" sz="2800" dirty="0"/>
              <a:t> </a:t>
            </a:r>
            <a:r>
              <a:rPr lang="en-US" sz="2800" dirty="0" smtClean="0"/>
              <a:t>patella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dirty="0" err="1" smtClean="0"/>
              <a:t>Vascularisasi</a:t>
            </a:r>
            <a:r>
              <a:rPr lang="en-US" dirty="0" smtClean="0"/>
              <a:t>: </a:t>
            </a:r>
            <a:r>
              <a:rPr lang="en-US" dirty="0" err="1" smtClean="0">
                <a:solidFill>
                  <a:srgbClr val="C00000"/>
                </a:solidFill>
              </a:rPr>
              <a:t>a.circumflexa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femoralis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lateralis</a:t>
            </a:r>
            <a:r>
              <a:rPr lang="en-US" dirty="0" smtClean="0">
                <a:solidFill>
                  <a:srgbClr val="C00000"/>
                </a:solidFill>
              </a:rPr>
              <a:t>, </a:t>
            </a:r>
            <a:r>
              <a:rPr lang="en-US" dirty="0" err="1" smtClean="0">
                <a:solidFill>
                  <a:srgbClr val="C00000"/>
                </a:solidFill>
              </a:rPr>
              <a:t>a.femoralis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caudalis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a.poplitea</a:t>
            </a:r>
            <a:endParaRPr lang="en-US" dirty="0" smtClean="0">
              <a:solidFill>
                <a:srgbClr val="C00000"/>
              </a:solidFill>
            </a:endParaRPr>
          </a:p>
          <a:p>
            <a:pPr>
              <a:lnSpc>
                <a:spcPct val="80000"/>
              </a:lnSpc>
            </a:pPr>
            <a:r>
              <a:rPr lang="en-US" dirty="0" err="1" smtClean="0"/>
              <a:t>Inevasi</a:t>
            </a:r>
            <a:r>
              <a:rPr lang="en-US" dirty="0" smtClean="0"/>
              <a:t>: </a:t>
            </a:r>
            <a:r>
              <a:rPr lang="en-US" dirty="0" err="1" smtClean="0">
                <a:solidFill>
                  <a:srgbClr val="C00000"/>
                </a:solidFill>
              </a:rPr>
              <a:t>N.femoralis</a:t>
            </a:r>
            <a:endParaRPr lang="en-US" dirty="0" smtClean="0">
              <a:solidFill>
                <a:srgbClr val="C00000"/>
              </a:solidFill>
            </a:endParaRPr>
          </a:p>
          <a:p>
            <a:pPr>
              <a:lnSpc>
                <a:spcPct val="80000"/>
              </a:lnSpc>
            </a:pPr>
            <a:r>
              <a:rPr lang="en-US" dirty="0" err="1" smtClean="0"/>
              <a:t>Fungsi</a:t>
            </a:r>
            <a:r>
              <a:rPr lang="en-US" dirty="0" smtClean="0"/>
              <a:t>: </a:t>
            </a:r>
            <a:r>
              <a:rPr lang="en-US" dirty="0" err="1" smtClean="0"/>
              <a:t>bersama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m.vastus</a:t>
            </a:r>
            <a:r>
              <a:rPr lang="en-US" dirty="0" smtClean="0"/>
              <a:t> </a:t>
            </a:r>
            <a:r>
              <a:rPr lang="en-US" dirty="0" err="1" smtClean="0"/>
              <a:t>intermedius</a:t>
            </a:r>
            <a:r>
              <a:rPr lang="en-US" dirty="0" smtClean="0"/>
              <a:t>  </a:t>
            </a:r>
            <a:r>
              <a:rPr lang="en-US" dirty="0" err="1" smtClean="0"/>
              <a:t>berfungsi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extensor </a:t>
            </a:r>
            <a:r>
              <a:rPr lang="en-US" dirty="0" err="1" smtClean="0"/>
              <a:t>persendian</a:t>
            </a:r>
            <a:r>
              <a:rPr lang="en-US" dirty="0" smtClean="0"/>
              <a:t> </a:t>
            </a:r>
            <a:r>
              <a:rPr lang="en-US" dirty="0" err="1" smtClean="0"/>
              <a:t>lutut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37884" y="642918"/>
            <a:ext cx="4907631" cy="5857915"/>
          </a:xfrm>
          <a:prstGeom prst="rect">
            <a:avLst/>
          </a:prstGeom>
          <a:noFill/>
          <a:ln w="53975" cap="rnd" cmpd="sng">
            <a:solidFill>
              <a:schemeClr val="accent2">
                <a:lumMod val="75000"/>
              </a:schemeClr>
            </a:solidFill>
            <a:prstDash val="dash"/>
            <a:round/>
            <a:headEnd/>
            <a:tailEnd/>
          </a:ln>
          <a:effectLst/>
        </p:spPr>
      </p:pic>
      <p:cxnSp>
        <p:nvCxnSpPr>
          <p:cNvPr id="5" name="Straight Arrow Connector 4"/>
          <p:cNvCxnSpPr/>
          <p:nvPr/>
        </p:nvCxnSpPr>
        <p:spPr>
          <a:xfrm>
            <a:off x="1142976" y="3500438"/>
            <a:ext cx="3071834" cy="214314"/>
          </a:xfrm>
          <a:prstGeom prst="straightConnector1">
            <a:avLst/>
          </a:prstGeom>
          <a:ln w="76200">
            <a:solidFill>
              <a:srgbClr val="7030A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ALL REGI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85720" y="304800"/>
            <a:ext cx="8501122" cy="6195733"/>
          </a:xfrm>
          <a:prstGeom prst="rect">
            <a:avLst/>
          </a:prstGeom>
          <a:noFill/>
          <a:ln w="76200">
            <a:solidFill>
              <a:srgbClr val="FF6699"/>
            </a:solidFill>
            <a:prstDash val="sysDot"/>
          </a:ln>
        </p:spPr>
      </p:pic>
      <p:sp>
        <p:nvSpPr>
          <p:cNvPr id="5" name="Oval 4"/>
          <p:cNvSpPr/>
          <p:nvPr/>
        </p:nvSpPr>
        <p:spPr>
          <a:xfrm rot="21098891">
            <a:off x="7143768" y="1142984"/>
            <a:ext cx="1500198" cy="5286412"/>
          </a:xfrm>
          <a:prstGeom prst="ellipse">
            <a:avLst/>
          </a:prstGeom>
          <a:noFill/>
          <a:ln w="7620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M.Rectus femoris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80000"/>
              </a:lnSpc>
            </a:pPr>
            <a:r>
              <a:rPr lang="en-US" sz="2800" dirty="0" err="1"/>
              <a:t>Merupakan</a:t>
            </a:r>
            <a:r>
              <a:rPr lang="en-US" sz="2800" dirty="0"/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anggota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dari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kelompok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otot</a:t>
            </a:r>
            <a:r>
              <a:rPr lang="en-US" sz="2800" b="1" dirty="0">
                <a:solidFill>
                  <a:srgbClr val="C00000"/>
                </a:solidFill>
              </a:rPr>
              <a:t> quadriceps </a:t>
            </a:r>
            <a:r>
              <a:rPr lang="en-US" sz="2800" dirty="0" err="1"/>
              <a:t>femoris</a:t>
            </a:r>
            <a:r>
              <a:rPr lang="en-US" sz="2800" dirty="0"/>
              <a:t> yang </a:t>
            </a:r>
            <a:r>
              <a:rPr lang="en-US" sz="2800" dirty="0" err="1"/>
              <a:t>terletak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C00000"/>
                </a:solidFill>
              </a:rPr>
              <a:t>paling cranial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satu-satunya</a:t>
            </a:r>
            <a:r>
              <a:rPr lang="en-US" sz="2800" dirty="0"/>
              <a:t> yang </a:t>
            </a:r>
            <a:r>
              <a:rPr lang="en-US" sz="2800" dirty="0" err="1">
                <a:solidFill>
                  <a:srgbClr val="C00000"/>
                </a:solidFill>
              </a:rPr>
              <a:t>berhubungan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langsung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dengan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os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coxae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</a:p>
          <a:p>
            <a:pPr>
              <a:lnSpc>
                <a:spcPct val="80000"/>
              </a:lnSpc>
            </a:pPr>
            <a:r>
              <a:rPr lang="en-US" sz="2800" dirty="0" err="1"/>
              <a:t>Origo</a:t>
            </a:r>
            <a:r>
              <a:rPr lang="en-US" sz="2800" dirty="0"/>
              <a:t>: proximal </a:t>
            </a:r>
            <a:r>
              <a:rPr lang="en-US" sz="2800" dirty="0" err="1"/>
              <a:t>os</a:t>
            </a:r>
            <a:r>
              <a:rPr lang="en-US" sz="2800" dirty="0"/>
              <a:t> </a:t>
            </a:r>
            <a:r>
              <a:rPr lang="en-US" sz="2800" dirty="0" err="1"/>
              <a:t>coxae</a:t>
            </a:r>
            <a:r>
              <a:rPr lang="en-US" sz="2800" dirty="0"/>
              <a:t>, cranial </a:t>
            </a:r>
            <a:r>
              <a:rPr lang="en-US" sz="2800" dirty="0" err="1"/>
              <a:t>acetabulum</a:t>
            </a:r>
            <a:r>
              <a:rPr lang="en-US" sz="2800" dirty="0"/>
              <a:t>,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facies</a:t>
            </a:r>
            <a:r>
              <a:rPr lang="en-US" sz="2800" dirty="0"/>
              <a:t> </a:t>
            </a:r>
            <a:r>
              <a:rPr lang="en-US" sz="2800" dirty="0" err="1"/>
              <a:t>ventralis</a:t>
            </a:r>
            <a:r>
              <a:rPr lang="en-US" sz="2800" dirty="0"/>
              <a:t> </a:t>
            </a:r>
            <a:r>
              <a:rPr lang="en-US" sz="2800" dirty="0" err="1"/>
              <a:t>os</a:t>
            </a:r>
            <a:r>
              <a:rPr lang="en-US" sz="2800" dirty="0"/>
              <a:t> </a:t>
            </a:r>
            <a:r>
              <a:rPr lang="en-US" sz="2800" dirty="0" err="1"/>
              <a:t>illium</a:t>
            </a: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 err="1"/>
              <a:t>Insertio</a:t>
            </a:r>
            <a:r>
              <a:rPr lang="en-US" sz="2800" dirty="0"/>
              <a:t>: </a:t>
            </a:r>
            <a:r>
              <a:rPr lang="en-US" sz="2800" dirty="0" err="1"/>
              <a:t>pada</a:t>
            </a:r>
            <a:r>
              <a:rPr lang="en-US" sz="2800" dirty="0"/>
              <a:t> basis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facies</a:t>
            </a:r>
            <a:r>
              <a:rPr lang="en-US" sz="2800" dirty="0"/>
              <a:t> </a:t>
            </a:r>
            <a:r>
              <a:rPr lang="en-US" sz="2800" dirty="0" err="1"/>
              <a:t>cranialis</a:t>
            </a:r>
            <a:r>
              <a:rPr lang="en-US" sz="2800" dirty="0"/>
              <a:t> </a:t>
            </a:r>
            <a:r>
              <a:rPr lang="en-US" sz="2800" dirty="0" err="1"/>
              <a:t>os</a:t>
            </a:r>
            <a:r>
              <a:rPr lang="en-US" sz="2800" dirty="0"/>
              <a:t> </a:t>
            </a:r>
            <a:r>
              <a:rPr lang="en-US" sz="2800" dirty="0" smtClean="0"/>
              <a:t>patella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80000"/>
              </a:lnSpc>
            </a:pPr>
            <a:r>
              <a:rPr lang="en-US" dirty="0" err="1" smtClean="0"/>
              <a:t>Vascularisasi</a:t>
            </a:r>
            <a:r>
              <a:rPr lang="en-US" dirty="0" smtClean="0"/>
              <a:t>: </a:t>
            </a:r>
            <a:r>
              <a:rPr lang="en-US" dirty="0" err="1" smtClean="0">
                <a:solidFill>
                  <a:srgbClr val="C00000"/>
                </a:solidFill>
              </a:rPr>
              <a:t>A.circumflexa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illiaca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profunda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a.circumflexa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femoralis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lateralis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</a:p>
          <a:p>
            <a:pPr>
              <a:lnSpc>
                <a:spcPct val="80000"/>
              </a:lnSpc>
            </a:pPr>
            <a:r>
              <a:rPr lang="en-US" dirty="0" err="1" smtClean="0"/>
              <a:t>Inervasi</a:t>
            </a:r>
            <a:r>
              <a:rPr lang="en-US" dirty="0" smtClean="0"/>
              <a:t>: </a:t>
            </a:r>
            <a:r>
              <a:rPr lang="en-US" dirty="0" err="1" smtClean="0">
                <a:solidFill>
                  <a:srgbClr val="C00000"/>
                </a:solidFill>
              </a:rPr>
              <a:t>N.femoralis</a:t>
            </a:r>
            <a:endParaRPr lang="en-US" dirty="0" smtClean="0">
              <a:solidFill>
                <a:srgbClr val="C00000"/>
              </a:solidFill>
            </a:endParaRPr>
          </a:p>
          <a:p>
            <a:pPr>
              <a:lnSpc>
                <a:spcPct val="80000"/>
              </a:lnSpc>
            </a:pPr>
            <a:r>
              <a:rPr lang="en-US" dirty="0" err="1" smtClean="0"/>
              <a:t>Fungsi</a:t>
            </a:r>
            <a:r>
              <a:rPr lang="en-US" dirty="0" smtClean="0"/>
              <a:t>: extensor </a:t>
            </a:r>
            <a:r>
              <a:rPr lang="en-US" dirty="0" err="1" smtClean="0"/>
              <a:t>sendi</a:t>
            </a:r>
            <a:r>
              <a:rPr lang="en-US" dirty="0" smtClean="0"/>
              <a:t> </a:t>
            </a:r>
            <a:r>
              <a:rPr lang="en-US" dirty="0" err="1" smtClean="0"/>
              <a:t>lutut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flexor </a:t>
            </a:r>
            <a:r>
              <a:rPr lang="en-US" dirty="0" err="1" smtClean="0"/>
              <a:t>sendi</a:t>
            </a:r>
            <a:r>
              <a:rPr lang="en-US" dirty="0" smtClean="0"/>
              <a:t> </a:t>
            </a:r>
            <a:r>
              <a:rPr lang="en-US" dirty="0" err="1" smtClean="0"/>
              <a:t>paha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1380467"/>
            <a:ext cx="3571900" cy="3977359"/>
          </a:xfrm>
          <a:prstGeom prst="rect">
            <a:avLst/>
          </a:prstGeom>
          <a:noFill/>
          <a:ln w="76200">
            <a:solidFill>
              <a:srgbClr val="FF6699"/>
            </a:solidFill>
            <a:prstDash val="sysDot"/>
            <a:miter lim="800000"/>
            <a:headEnd/>
            <a:tailEnd/>
          </a:ln>
          <a:effectLst/>
        </p:spPr>
      </p:pic>
      <p:cxnSp>
        <p:nvCxnSpPr>
          <p:cNvPr id="4" name="Straight Arrow Connector 3"/>
          <p:cNvCxnSpPr/>
          <p:nvPr/>
        </p:nvCxnSpPr>
        <p:spPr>
          <a:xfrm flipV="1">
            <a:off x="1643042" y="4000504"/>
            <a:ext cx="1785950" cy="357190"/>
          </a:xfrm>
          <a:prstGeom prst="straightConnector1">
            <a:avLst/>
          </a:prstGeom>
          <a:ln w="76200">
            <a:solidFill>
              <a:srgbClr val="7030A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4071934" y="1428736"/>
            <a:ext cx="3071834" cy="1643074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7143768" y="857232"/>
            <a:ext cx="1785950" cy="928694"/>
          </a:xfrm>
          <a:prstGeom prst="roundRect">
            <a:avLst/>
          </a:prstGeom>
          <a:solidFill>
            <a:schemeClr val="accent6">
              <a:lumMod val="75000"/>
              <a:alpha val="93000"/>
            </a:schemeClr>
          </a:solidFill>
          <a:ln w="3492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M. Vastus Lateral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M.Vastus intermedius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dirty="0" err="1"/>
              <a:t>Termasuk</a:t>
            </a:r>
            <a:r>
              <a:rPr lang="en-US" sz="2800" dirty="0"/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salah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satu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dari</a:t>
            </a:r>
            <a:r>
              <a:rPr lang="en-US" sz="2800" b="1" dirty="0">
                <a:solidFill>
                  <a:srgbClr val="C00000"/>
                </a:solidFill>
              </a:rPr>
              <a:t> m. quadriceps </a:t>
            </a:r>
            <a:r>
              <a:rPr lang="en-US" sz="2800" b="1" dirty="0" err="1">
                <a:solidFill>
                  <a:srgbClr val="C00000"/>
                </a:solidFill>
              </a:rPr>
              <a:t>femoris</a:t>
            </a:r>
            <a:r>
              <a:rPr lang="en-US" sz="2800" dirty="0"/>
              <a:t> yang </a:t>
            </a:r>
            <a:r>
              <a:rPr lang="en-US" sz="2800" dirty="0" err="1">
                <a:solidFill>
                  <a:srgbClr val="C00000"/>
                </a:solidFill>
              </a:rPr>
              <a:t>membungkus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os</a:t>
            </a:r>
            <a:r>
              <a:rPr lang="en-US" sz="2800" dirty="0">
                <a:solidFill>
                  <a:srgbClr val="C00000"/>
                </a:solidFill>
              </a:rPr>
              <a:t> femur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sisi</a:t>
            </a:r>
            <a:r>
              <a:rPr lang="en-US" sz="2800" dirty="0"/>
              <a:t> cranial, medial </a:t>
            </a:r>
            <a:r>
              <a:rPr lang="en-US" sz="2800" dirty="0" err="1"/>
              <a:t>dan</a:t>
            </a:r>
            <a:r>
              <a:rPr lang="en-US" sz="2800" dirty="0"/>
              <a:t> lateral </a:t>
            </a:r>
          </a:p>
          <a:p>
            <a:pPr>
              <a:lnSpc>
                <a:spcPct val="90000"/>
              </a:lnSpc>
            </a:pPr>
            <a:r>
              <a:rPr lang="en-US" sz="2800" dirty="0" err="1"/>
              <a:t>Origo</a:t>
            </a:r>
            <a:r>
              <a:rPr lang="en-US" sz="2800" dirty="0"/>
              <a:t>: </a:t>
            </a:r>
            <a:r>
              <a:rPr lang="en-US" sz="2800" dirty="0" err="1"/>
              <a:t>seluruh</a:t>
            </a:r>
            <a:r>
              <a:rPr lang="en-US" sz="2800" dirty="0"/>
              <a:t> </a:t>
            </a:r>
            <a:r>
              <a:rPr lang="en-US" sz="2800" dirty="0" err="1"/>
              <a:t>permukaan</a:t>
            </a:r>
            <a:r>
              <a:rPr lang="en-US" sz="2800" dirty="0"/>
              <a:t> corpus </a:t>
            </a:r>
            <a:r>
              <a:rPr lang="en-US" sz="2800" dirty="0" err="1"/>
              <a:t>os</a:t>
            </a:r>
            <a:r>
              <a:rPr lang="en-US" sz="2800" dirty="0"/>
              <a:t> femur, </a:t>
            </a:r>
            <a:r>
              <a:rPr lang="en-US" sz="2800" dirty="0" err="1"/>
              <a:t>kecuali</a:t>
            </a:r>
            <a:r>
              <a:rPr lang="en-US" sz="2800" dirty="0"/>
              <a:t> </a:t>
            </a:r>
            <a:r>
              <a:rPr lang="en-US" sz="2800" dirty="0" err="1"/>
              <a:t>facies</a:t>
            </a:r>
            <a:r>
              <a:rPr lang="en-US" sz="2800" dirty="0"/>
              <a:t> </a:t>
            </a:r>
            <a:r>
              <a:rPr lang="en-US" sz="2800" dirty="0" err="1"/>
              <a:t>caudalis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 err="1"/>
              <a:t>Insertio</a:t>
            </a:r>
            <a:r>
              <a:rPr lang="en-US" sz="2800" dirty="0"/>
              <a:t>: </a:t>
            </a:r>
            <a:r>
              <a:rPr lang="en-US" sz="2800" dirty="0" err="1"/>
              <a:t>facies</a:t>
            </a:r>
            <a:r>
              <a:rPr lang="en-US" sz="2800" dirty="0"/>
              <a:t> </a:t>
            </a:r>
            <a:r>
              <a:rPr lang="en-US" sz="2800" dirty="0" err="1"/>
              <a:t>cranialis</a:t>
            </a:r>
            <a:r>
              <a:rPr lang="en-US" sz="2800" dirty="0"/>
              <a:t> </a:t>
            </a:r>
            <a:r>
              <a:rPr lang="en-US" sz="2800" dirty="0" err="1"/>
              <a:t>os</a:t>
            </a:r>
            <a:r>
              <a:rPr lang="en-US" sz="2800" dirty="0"/>
              <a:t> </a:t>
            </a:r>
            <a:r>
              <a:rPr lang="en-US" sz="2800" dirty="0" smtClean="0"/>
              <a:t>patella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 err="1" smtClean="0"/>
              <a:t>Vascularisasi</a:t>
            </a:r>
            <a:r>
              <a:rPr lang="en-US" dirty="0" smtClean="0"/>
              <a:t>: </a:t>
            </a:r>
            <a:r>
              <a:rPr lang="en-US" dirty="0" err="1" smtClean="0">
                <a:solidFill>
                  <a:srgbClr val="C00000"/>
                </a:solidFill>
              </a:rPr>
              <a:t>a.circumflexa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femoralis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lateralis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a.genucularis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descendens</a:t>
            </a:r>
            <a:endParaRPr lang="en-US" dirty="0" smtClean="0">
              <a:solidFill>
                <a:srgbClr val="C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 err="1" smtClean="0"/>
              <a:t>Inervasi</a:t>
            </a:r>
            <a:r>
              <a:rPr lang="en-US" dirty="0" smtClean="0"/>
              <a:t>: </a:t>
            </a:r>
            <a:r>
              <a:rPr lang="en-US" dirty="0" err="1" smtClean="0">
                <a:solidFill>
                  <a:srgbClr val="C00000"/>
                </a:solidFill>
              </a:rPr>
              <a:t>N.femoralis</a:t>
            </a:r>
            <a:endParaRPr lang="en-US" dirty="0" smtClean="0">
              <a:solidFill>
                <a:srgbClr val="C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 err="1" smtClean="0"/>
              <a:t>Fungsi</a:t>
            </a:r>
            <a:r>
              <a:rPr lang="en-US" dirty="0" smtClean="0"/>
              <a:t>: </a:t>
            </a:r>
            <a:r>
              <a:rPr lang="en-US" dirty="0" err="1" smtClean="0"/>
              <a:t>sebagai</a:t>
            </a:r>
            <a:r>
              <a:rPr lang="en-US" dirty="0" smtClean="0"/>
              <a:t> extensor </a:t>
            </a:r>
            <a:r>
              <a:rPr lang="en-US" dirty="0" err="1" smtClean="0"/>
              <a:t>sendi</a:t>
            </a:r>
            <a:r>
              <a:rPr lang="en-US" dirty="0" smtClean="0"/>
              <a:t> </a:t>
            </a:r>
            <a:r>
              <a:rPr lang="en-US" dirty="0" err="1" smtClean="0"/>
              <a:t>lutut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7" y="1428736"/>
            <a:ext cx="3656863" cy="4071966"/>
          </a:xfrm>
          <a:prstGeom prst="rect">
            <a:avLst/>
          </a:prstGeom>
          <a:noFill/>
          <a:ln w="76200">
            <a:solidFill>
              <a:srgbClr val="FF6699"/>
            </a:solidFill>
            <a:prstDash val="sysDot"/>
            <a:miter lim="800000"/>
            <a:headEnd/>
            <a:tailEnd/>
          </a:ln>
          <a:effectLst/>
        </p:spPr>
      </p:pic>
      <p:cxnSp>
        <p:nvCxnSpPr>
          <p:cNvPr id="5" name="Straight Arrow Connector 4"/>
          <p:cNvCxnSpPr/>
          <p:nvPr/>
        </p:nvCxnSpPr>
        <p:spPr>
          <a:xfrm rot="16200000" flipV="1">
            <a:off x="4321967" y="4250537"/>
            <a:ext cx="1785950" cy="1714512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M. Adductor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57364"/>
            <a:ext cx="8229600" cy="4572032"/>
          </a:xfrm>
          <a:noFill/>
        </p:spPr>
        <p:txBody>
          <a:bodyPr/>
          <a:lstStyle/>
          <a:p>
            <a:r>
              <a:rPr lang="en-US" sz="2800" dirty="0" err="1"/>
              <a:t>Terletak</a:t>
            </a:r>
            <a:r>
              <a:rPr lang="en-US" sz="2800" dirty="0"/>
              <a:t> </a:t>
            </a:r>
            <a:r>
              <a:rPr lang="en-US" sz="2800" dirty="0" err="1"/>
              <a:t>pada</a:t>
            </a:r>
            <a:r>
              <a:rPr lang="en-US" sz="2800" dirty="0"/>
              <a:t> </a:t>
            </a:r>
            <a:r>
              <a:rPr lang="en-US" sz="2800" dirty="0" err="1"/>
              <a:t>sisi</a:t>
            </a:r>
            <a:r>
              <a:rPr lang="en-US" sz="2800" dirty="0"/>
              <a:t> </a:t>
            </a:r>
            <a:r>
              <a:rPr lang="en-US" sz="2800" b="1" dirty="0">
                <a:solidFill>
                  <a:srgbClr val="C00000"/>
                </a:solidFill>
              </a:rPr>
              <a:t>medial </a:t>
            </a:r>
            <a:r>
              <a:rPr lang="en-US" sz="2800" b="1" dirty="0" err="1">
                <a:solidFill>
                  <a:srgbClr val="C00000"/>
                </a:solidFill>
              </a:rPr>
              <a:t>os</a:t>
            </a:r>
            <a:r>
              <a:rPr lang="en-US" sz="2800" b="1" dirty="0">
                <a:solidFill>
                  <a:srgbClr val="C00000"/>
                </a:solidFill>
              </a:rPr>
              <a:t> femur </a:t>
            </a:r>
            <a:r>
              <a:rPr lang="en-US" sz="2800" dirty="0" err="1"/>
              <a:t>yaitu</a:t>
            </a:r>
            <a:r>
              <a:rPr lang="en-US" sz="2800" dirty="0"/>
              <a:t> </a:t>
            </a:r>
            <a:r>
              <a:rPr lang="en-US" sz="2800" dirty="0" err="1"/>
              <a:t>pada</a:t>
            </a:r>
            <a:r>
              <a:rPr lang="en-US" sz="2800" dirty="0"/>
              <a:t> </a:t>
            </a:r>
            <a:r>
              <a:rPr lang="en-US" sz="2800" dirty="0" err="1"/>
              <a:t>bagian</a:t>
            </a:r>
            <a:r>
              <a:rPr lang="en-US" sz="2800" dirty="0"/>
              <a:t> </a:t>
            </a:r>
            <a:r>
              <a:rPr lang="en-US" sz="2800" b="1" dirty="0">
                <a:solidFill>
                  <a:srgbClr val="C00000"/>
                </a:solidFill>
              </a:rPr>
              <a:t>cranial m. </a:t>
            </a:r>
            <a:r>
              <a:rPr lang="en-US" sz="2800" b="1" dirty="0" err="1">
                <a:solidFill>
                  <a:srgbClr val="C00000"/>
                </a:solidFill>
              </a:rPr>
              <a:t>semimembranosus</a:t>
            </a:r>
            <a:endParaRPr lang="en-US" sz="2800" b="1" dirty="0">
              <a:solidFill>
                <a:srgbClr val="C00000"/>
              </a:solidFill>
            </a:endParaRPr>
          </a:p>
          <a:p>
            <a:r>
              <a:rPr lang="en-US" sz="2800" dirty="0" err="1"/>
              <a:t>Origo</a:t>
            </a:r>
            <a:r>
              <a:rPr lang="en-US" sz="2800" dirty="0"/>
              <a:t>: </a:t>
            </a:r>
            <a:r>
              <a:rPr lang="en-US" sz="2800" dirty="0" err="1"/>
              <a:t>permukaan</a:t>
            </a:r>
            <a:r>
              <a:rPr lang="en-US" sz="2800" dirty="0"/>
              <a:t> ventral </a:t>
            </a:r>
            <a:r>
              <a:rPr lang="en-US" sz="2800" dirty="0" err="1"/>
              <a:t>os</a:t>
            </a:r>
            <a:r>
              <a:rPr lang="en-US" sz="2800" dirty="0"/>
              <a:t> </a:t>
            </a:r>
            <a:r>
              <a:rPr lang="en-US" sz="2800" dirty="0" err="1"/>
              <a:t>ischium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os</a:t>
            </a:r>
            <a:r>
              <a:rPr lang="en-US" sz="2800" dirty="0"/>
              <a:t> pubis, </a:t>
            </a:r>
            <a:r>
              <a:rPr lang="en-US" sz="2800" dirty="0" err="1"/>
              <a:t>symphisis</a:t>
            </a:r>
            <a:r>
              <a:rPr lang="en-US" sz="2800" dirty="0"/>
              <a:t> pelvis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tendo</a:t>
            </a:r>
            <a:r>
              <a:rPr lang="en-US" sz="2800" dirty="0"/>
              <a:t> m. </a:t>
            </a:r>
            <a:r>
              <a:rPr lang="en-US" sz="2800" dirty="0" err="1"/>
              <a:t>gracilis</a:t>
            </a:r>
            <a:endParaRPr lang="en-US" sz="2800" dirty="0"/>
          </a:p>
          <a:p>
            <a:r>
              <a:rPr lang="en-US" sz="2800" dirty="0" err="1"/>
              <a:t>Insertio</a:t>
            </a:r>
            <a:r>
              <a:rPr lang="en-US" sz="2800" dirty="0"/>
              <a:t>: </a:t>
            </a:r>
            <a:r>
              <a:rPr lang="en-US" sz="2800" dirty="0" err="1"/>
              <a:t>epycondylus</a:t>
            </a:r>
            <a:r>
              <a:rPr lang="en-US" sz="2800" dirty="0"/>
              <a:t> </a:t>
            </a:r>
            <a:r>
              <a:rPr lang="en-US" sz="2800" dirty="0" err="1"/>
              <a:t>medialis</a:t>
            </a:r>
            <a:r>
              <a:rPr lang="en-US" sz="2800" dirty="0"/>
              <a:t> </a:t>
            </a:r>
            <a:r>
              <a:rPr lang="en-US" sz="2800" dirty="0" err="1"/>
              <a:t>os</a:t>
            </a:r>
            <a:r>
              <a:rPr lang="en-US" sz="2800" dirty="0"/>
              <a:t> femur</a:t>
            </a:r>
          </a:p>
          <a:p>
            <a:r>
              <a:rPr lang="en-US" sz="2800" dirty="0" err="1"/>
              <a:t>Vascularisasi</a:t>
            </a:r>
            <a:r>
              <a:rPr lang="en-US" sz="2800" dirty="0" smtClean="0"/>
              <a:t>: </a:t>
            </a:r>
            <a:r>
              <a:rPr lang="en-US" sz="2800" dirty="0" err="1" smtClean="0">
                <a:solidFill>
                  <a:srgbClr val="C00000"/>
                </a:solidFill>
              </a:rPr>
              <a:t>a.femoralis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dan</a:t>
            </a:r>
            <a:r>
              <a:rPr lang="en-US" sz="2800" dirty="0">
                <a:solidFill>
                  <a:srgbClr val="C00000"/>
                </a:solidFill>
              </a:rPr>
              <a:t> a. </a:t>
            </a:r>
            <a:r>
              <a:rPr lang="en-US" sz="2800" dirty="0" err="1">
                <a:solidFill>
                  <a:srgbClr val="C00000"/>
                </a:solidFill>
              </a:rPr>
              <a:t>circumflexa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femoralis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medialis</a:t>
            </a:r>
            <a:endParaRPr lang="en-US" sz="2800" dirty="0">
              <a:solidFill>
                <a:srgbClr val="C00000"/>
              </a:solidFill>
            </a:endParaRPr>
          </a:p>
          <a:p>
            <a:r>
              <a:rPr lang="en-US" sz="2800" dirty="0" err="1"/>
              <a:t>Inervasi</a:t>
            </a:r>
            <a:r>
              <a:rPr lang="en-US" sz="2800" dirty="0"/>
              <a:t>: </a:t>
            </a:r>
            <a:r>
              <a:rPr lang="en-US" sz="2800" dirty="0" err="1">
                <a:solidFill>
                  <a:srgbClr val="C00000"/>
                </a:solidFill>
              </a:rPr>
              <a:t>n.ischiadicus</a:t>
            </a:r>
            <a:r>
              <a:rPr lang="en-US" sz="2800" dirty="0">
                <a:solidFill>
                  <a:srgbClr val="C00000"/>
                </a:solidFill>
              </a:rPr>
              <a:t>/</a:t>
            </a:r>
            <a:r>
              <a:rPr lang="en-US" sz="2800" dirty="0" err="1">
                <a:solidFill>
                  <a:srgbClr val="C00000"/>
                </a:solidFill>
              </a:rPr>
              <a:t>n.tibialis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dan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n.obturatorius</a:t>
            </a:r>
            <a:endParaRPr lang="en-US" sz="2800" dirty="0">
              <a:solidFill>
                <a:srgbClr val="C00000"/>
              </a:solidFill>
            </a:endParaRPr>
          </a:p>
          <a:p>
            <a:r>
              <a:rPr lang="en-US" sz="2800" dirty="0" err="1"/>
              <a:t>Fungsi</a:t>
            </a:r>
            <a:r>
              <a:rPr lang="en-US" sz="2800" dirty="0"/>
              <a:t>: extensor </a:t>
            </a:r>
            <a:r>
              <a:rPr lang="en-US" sz="2800" dirty="0" err="1"/>
              <a:t>persendian</a:t>
            </a:r>
            <a:r>
              <a:rPr lang="en-US" sz="2800" dirty="0"/>
              <a:t> </a:t>
            </a:r>
            <a:r>
              <a:rPr lang="en-US" sz="2800" dirty="0" err="1"/>
              <a:t>panggul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paha</a:t>
            </a:r>
            <a:r>
              <a:rPr lang="en-US" sz="28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1" y="642327"/>
            <a:ext cx="4214842" cy="5480456"/>
          </a:xfrm>
          <a:prstGeom prst="rect">
            <a:avLst/>
          </a:prstGeom>
          <a:noFill/>
          <a:ln w="41275">
            <a:solidFill>
              <a:schemeClr val="tx2"/>
            </a:solidFill>
            <a:miter lim="800000"/>
            <a:headEnd/>
            <a:tailEnd/>
          </a:ln>
          <a:effectLst/>
        </p:spPr>
      </p:pic>
      <p:cxnSp>
        <p:nvCxnSpPr>
          <p:cNvPr id="5" name="Straight Arrow Connector 4"/>
          <p:cNvCxnSpPr/>
          <p:nvPr/>
        </p:nvCxnSpPr>
        <p:spPr>
          <a:xfrm flipV="1">
            <a:off x="5214942" y="2000240"/>
            <a:ext cx="2071702" cy="1357322"/>
          </a:xfrm>
          <a:prstGeom prst="straightConnector1">
            <a:avLst/>
          </a:prstGeom>
          <a:ln w="76200">
            <a:solidFill>
              <a:srgbClr val="7030A0"/>
            </a:solidFill>
            <a:headEnd type="arrow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M.Quadratus femoris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r>
              <a:rPr lang="en-US" dirty="0" err="1"/>
              <a:t>Strukturnya</a:t>
            </a:r>
            <a:r>
              <a:rPr lang="en-US" dirty="0"/>
              <a:t> </a:t>
            </a:r>
            <a:r>
              <a:rPr lang="en-US" dirty="0" err="1"/>
              <a:t>kecil</a:t>
            </a:r>
            <a:r>
              <a:rPr lang="en-US" dirty="0"/>
              <a:t> </a:t>
            </a:r>
            <a:r>
              <a:rPr lang="en-US" dirty="0" err="1"/>
              <a:t>terletak</a:t>
            </a:r>
            <a:r>
              <a:rPr lang="en-US" dirty="0"/>
              <a:t> </a:t>
            </a:r>
            <a:r>
              <a:rPr lang="en-US" b="1" dirty="0" err="1">
                <a:solidFill>
                  <a:srgbClr val="C00000"/>
                </a:solidFill>
              </a:rPr>
              <a:t>di</a:t>
            </a:r>
            <a:r>
              <a:rPr lang="en-US" b="1" dirty="0">
                <a:solidFill>
                  <a:srgbClr val="C00000"/>
                </a:solidFill>
              </a:rPr>
              <a:t> ventral </a:t>
            </a:r>
            <a:r>
              <a:rPr lang="en-US" b="1" dirty="0" err="1" smtClean="0">
                <a:solidFill>
                  <a:srgbClr val="C00000"/>
                </a:solidFill>
              </a:rPr>
              <a:t>m.gemellus</a:t>
            </a:r>
            <a:r>
              <a:rPr lang="id-ID" b="1" dirty="0" smtClean="0">
                <a:solidFill>
                  <a:srgbClr val="C00000"/>
                </a:solidFill>
              </a:rPr>
              <a:t> dan dorsal m. adductor</a:t>
            </a:r>
            <a:endParaRPr lang="en-US" b="1" dirty="0">
              <a:solidFill>
                <a:srgbClr val="C00000"/>
              </a:solidFill>
            </a:endParaRPr>
          </a:p>
          <a:p>
            <a:r>
              <a:rPr lang="en-US" dirty="0" err="1"/>
              <a:t>Origo</a:t>
            </a:r>
            <a:r>
              <a:rPr lang="en-US" dirty="0"/>
              <a:t>: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ischium</a:t>
            </a:r>
            <a:endParaRPr lang="en-US" dirty="0"/>
          </a:p>
          <a:p>
            <a:r>
              <a:rPr lang="en-US" dirty="0" err="1"/>
              <a:t>Insertio</a:t>
            </a:r>
            <a:r>
              <a:rPr lang="en-US" dirty="0"/>
              <a:t>: </a:t>
            </a:r>
            <a:r>
              <a:rPr lang="en-US" dirty="0" err="1"/>
              <a:t>crista</a:t>
            </a:r>
            <a:r>
              <a:rPr lang="en-US" dirty="0"/>
              <a:t> </a:t>
            </a:r>
            <a:r>
              <a:rPr lang="en-US" dirty="0" err="1"/>
              <a:t>intertrochanterica</a:t>
            </a:r>
            <a:endParaRPr lang="en-US" dirty="0"/>
          </a:p>
          <a:p>
            <a:r>
              <a:rPr lang="en-US" dirty="0" err="1"/>
              <a:t>Vascularisasi</a:t>
            </a:r>
            <a:r>
              <a:rPr lang="en-US" dirty="0"/>
              <a:t>: </a:t>
            </a:r>
            <a:r>
              <a:rPr lang="en-US" dirty="0">
                <a:solidFill>
                  <a:srgbClr val="C00000"/>
                </a:solidFill>
              </a:rPr>
              <a:t>a. </a:t>
            </a:r>
            <a:r>
              <a:rPr lang="en-US" dirty="0" err="1">
                <a:solidFill>
                  <a:srgbClr val="C00000"/>
                </a:solidFill>
              </a:rPr>
              <a:t>circumflexa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femoralis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medialis</a:t>
            </a:r>
            <a:endParaRPr lang="en-US" dirty="0">
              <a:solidFill>
                <a:srgbClr val="C00000"/>
              </a:solidFill>
            </a:endParaRPr>
          </a:p>
          <a:p>
            <a:r>
              <a:rPr lang="en-US" dirty="0" err="1"/>
              <a:t>Inervasi</a:t>
            </a:r>
            <a:r>
              <a:rPr lang="en-US" dirty="0"/>
              <a:t>: </a:t>
            </a:r>
            <a:r>
              <a:rPr lang="en-US" dirty="0">
                <a:solidFill>
                  <a:srgbClr val="C00000"/>
                </a:solidFill>
              </a:rPr>
              <a:t>n. </a:t>
            </a:r>
            <a:r>
              <a:rPr lang="en-US" dirty="0" err="1">
                <a:solidFill>
                  <a:srgbClr val="C00000"/>
                </a:solidFill>
              </a:rPr>
              <a:t>obturatorius</a:t>
            </a:r>
            <a:endParaRPr lang="en-US" dirty="0">
              <a:solidFill>
                <a:srgbClr val="C00000"/>
              </a:solidFill>
            </a:endParaRPr>
          </a:p>
          <a:p>
            <a:r>
              <a:rPr lang="en-US" dirty="0" err="1"/>
              <a:t>Fungsi</a:t>
            </a:r>
            <a:r>
              <a:rPr lang="en-US" dirty="0"/>
              <a:t>: extensor </a:t>
            </a:r>
            <a:r>
              <a:rPr lang="en-US" dirty="0" err="1"/>
              <a:t>persendian</a:t>
            </a:r>
            <a:r>
              <a:rPr lang="en-US" dirty="0"/>
              <a:t> </a:t>
            </a:r>
            <a:r>
              <a:rPr lang="en-US" dirty="0" err="1"/>
              <a:t>paha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adductor kaki </a:t>
            </a:r>
            <a:r>
              <a:rPr lang="en-US" dirty="0" err="1"/>
              <a:t>belakang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99789" y="1554860"/>
            <a:ext cx="3415285" cy="3802966"/>
          </a:xfrm>
          <a:prstGeom prst="rect">
            <a:avLst/>
          </a:prstGeom>
          <a:noFill/>
          <a:ln w="76200">
            <a:solidFill>
              <a:srgbClr val="FF6699"/>
            </a:solidFill>
            <a:prstDash val="sysDot"/>
            <a:miter lim="800000"/>
            <a:headEnd/>
            <a:tailEnd/>
          </a:ln>
          <a:effectLst/>
        </p:spPr>
      </p:pic>
      <p:cxnSp>
        <p:nvCxnSpPr>
          <p:cNvPr id="6" name="Straight Arrow Connector 5"/>
          <p:cNvCxnSpPr/>
          <p:nvPr/>
        </p:nvCxnSpPr>
        <p:spPr>
          <a:xfrm>
            <a:off x="5357818" y="3000372"/>
            <a:ext cx="2500330" cy="642942"/>
          </a:xfrm>
          <a:prstGeom prst="straightConnector1">
            <a:avLst/>
          </a:prstGeom>
          <a:ln w="57150">
            <a:solidFill>
              <a:srgbClr val="7030A0"/>
            </a:solidFill>
            <a:headEnd type="arrow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M.Gemellus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r>
              <a:rPr lang="en-US" dirty="0" err="1"/>
              <a:t>Berbentuk</a:t>
            </a:r>
            <a:r>
              <a:rPr lang="en-US" dirty="0"/>
              <a:t> </a:t>
            </a:r>
            <a:r>
              <a:rPr lang="en-US" b="1" dirty="0">
                <a:solidFill>
                  <a:srgbClr val="C00000"/>
                </a:solidFill>
              </a:rPr>
              <a:t>“triangular” </a:t>
            </a:r>
            <a:r>
              <a:rPr lang="en-US" b="1" dirty="0" err="1">
                <a:solidFill>
                  <a:srgbClr val="C00000"/>
                </a:solidFill>
              </a:rPr>
              <a:t>di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profunda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m.gluteobiceps</a:t>
            </a:r>
            <a:endParaRPr lang="en-US" b="1" dirty="0">
              <a:solidFill>
                <a:srgbClr val="C00000"/>
              </a:solidFill>
            </a:endParaRPr>
          </a:p>
          <a:p>
            <a:r>
              <a:rPr lang="en-US" dirty="0" err="1"/>
              <a:t>Origo</a:t>
            </a:r>
            <a:r>
              <a:rPr lang="en-US" dirty="0"/>
              <a:t>: </a:t>
            </a:r>
            <a:r>
              <a:rPr lang="en-US" dirty="0" err="1"/>
              <a:t>ventrolateral</a:t>
            </a:r>
            <a:r>
              <a:rPr lang="en-US" dirty="0"/>
              <a:t>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ischium</a:t>
            </a:r>
            <a:r>
              <a:rPr lang="en-US" dirty="0"/>
              <a:t>, </a:t>
            </a:r>
            <a:r>
              <a:rPr lang="en-US" dirty="0" err="1"/>
              <a:t>incissura</a:t>
            </a:r>
            <a:r>
              <a:rPr lang="en-US" dirty="0"/>
              <a:t> </a:t>
            </a:r>
            <a:r>
              <a:rPr lang="en-US" dirty="0" err="1"/>
              <a:t>ischiadica</a:t>
            </a:r>
            <a:r>
              <a:rPr lang="en-US" dirty="0"/>
              <a:t> minor </a:t>
            </a:r>
            <a:r>
              <a:rPr lang="en-US" dirty="0" err="1"/>
              <a:t>dan</a:t>
            </a:r>
            <a:r>
              <a:rPr lang="en-US" dirty="0"/>
              <a:t> dorsal </a:t>
            </a:r>
            <a:r>
              <a:rPr lang="en-US" dirty="0" err="1"/>
              <a:t>tuberositas</a:t>
            </a:r>
            <a:r>
              <a:rPr lang="en-US" dirty="0"/>
              <a:t> </a:t>
            </a:r>
            <a:r>
              <a:rPr lang="en-US" dirty="0" err="1"/>
              <a:t>ischiadica</a:t>
            </a:r>
            <a:endParaRPr lang="en-US" dirty="0"/>
          </a:p>
          <a:p>
            <a:r>
              <a:rPr lang="en-US" dirty="0" err="1"/>
              <a:t>Insertio</a:t>
            </a:r>
            <a:r>
              <a:rPr lang="en-US" dirty="0"/>
              <a:t>: </a:t>
            </a:r>
            <a:r>
              <a:rPr lang="en-US" dirty="0" err="1"/>
              <a:t>fossa</a:t>
            </a:r>
            <a:r>
              <a:rPr lang="en-US" dirty="0"/>
              <a:t> </a:t>
            </a:r>
            <a:r>
              <a:rPr lang="en-US" dirty="0" err="1"/>
              <a:t>trochanterica</a:t>
            </a:r>
            <a:endParaRPr lang="en-US" dirty="0"/>
          </a:p>
          <a:p>
            <a:r>
              <a:rPr lang="en-US" dirty="0" err="1"/>
              <a:t>Vascularisasi</a:t>
            </a:r>
            <a:r>
              <a:rPr lang="en-US" dirty="0"/>
              <a:t>: a. </a:t>
            </a:r>
            <a:r>
              <a:rPr lang="en-US" dirty="0" err="1"/>
              <a:t>glutealis</a:t>
            </a:r>
            <a:r>
              <a:rPr lang="en-US" dirty="0"/>
              <a:t> </a:t>
            </a:r>
            <a:r>
              <a:rPr lang="en-US" dirty="0" err="1"/>
              <a:t>caudalis</a:t>
            </a:r>
            <a:endParaRPr lang="en-US" dirty="0"/>
          </a:p>
          <a:p>
            <a:r>
              <a:rPr lang="en-US" dirty="0" err="1"/>
              <a:t>Inervasi</a:t>
            </a:r>
            <a:r>
              <a:rPr lang="en-US" dirty="0"/>
              <a:t>: </a:t>
            </a:r>
            <a:r>
              <a:rPr lang="en-US" dirty="0" err="1">
                <a:solidFill>
                  <a:srgbClr val="C00000"/>
                </a:solidFill>
              </a:rPr>
              <a:t>n.ischiadica</a:t>
            </a:r>
            <a:endParaRPr lang="en-US" dirty="0">
              <a:solidFill>
                <a:srgbClr val="C00000"/>
              </a:solidFill>
            </a:endParaRPr>
          </a:p>
          <a:p>
            <a:r>
              <a:rPr lang="en-US" dirty="0" err="1"/>
              <a:t>Fungsi</a:t>
            </a:r>
            <a:r>
              <a:rPr lang="en-US" dirty="0"/>
              <a:t>: rotator </a:t>
            </a:r>
            <a:r>
              <a:rPr lang="en-US" dirty="0" err="1"/>
              <a:t>os</a:t>
            </a:r>
            <a:r>
              <a:rPr lang="en-US" dirty="0"/>
              <a:t> femur </a:t>
            </a:r>
            <a:r>
              <a:rPr lang="en-US" dirty="0" err="1"/>
              <a:t>ke</a:t>
            </a:r>
            <a:r>
              <a:rPr lang="en-US" dirty="0"/>
              <a:t> lateral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81402" y="1208868"/>
            <a:ext cx="4019424" cy="4220396"/>
          </a:xfrm>
          <a:prstGeom prst="rect">
            <a:avLst/>
          </a:prstGeom>
          <a:noFill/>
          <a:ln w="76200">
            <a:solidFill>
              <a:srgbClr val="FF6699"/>
            </a:solidFill>
            <a:prstDash val="sysDot"/>
            <a:miter lim="800000"/>
            <a:headEnd/>
            <a:tailEnd/>
          </a:ln>
          <a:effectLst/>
        </p:spPr>
      </p:pic>
      <p:cxnSp>
        <p:nvCxnSpPr>
          <p:cNvPr id="3" name="Straight Arrow Connector 2"/>
          <p:cNvCxnSpPr/>
          <p:nvPr/>
        </p:nvCxnSpPr>
        <p:spPr>
          <a:xfrm flipV="1">
            <a:off x="5500694" y="3643314"/>
            <a:ext cx="2071702" cy="1357322"/>
          </a:xfrm>
          <a:prstGeom prst="straightConnector1">
            <a:avLst/>
          </a:prstGeom>
          <a:ln w="76200">
            <a:solidFill>
              <a:srgbClr val="7030A0"/>
            </a:solidFill>
            <a:headEnd type="arrow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BAHASAN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229600" cy="3829064"/>
          </a:xfrm>
          <a:ln w="28575">
            <a:solidFill>
              <a:srgbClr val="FF6699"/>
            </a:solidFill>
            <a:prstDash val="dash"/>
          </a:ln>
        </p:spPr>
        <p:txBody>
          <a:bodyPr/>
          <a:lstStyle/>
          <a:p>
            <a:pPr marL="812800" indent="-812800">
              <a:buFont typeface="Wingdings" pitchFamily="2" charset="2"/>
              <a:buAutoNum type="romanUcPeriod"/>
            </a:pPr>
            <a:r>
              <a:rPr lang="en-US" b="1" dirty="0" smtClean="0"/>
              <a:t>REGIO GLUTEALIS DAN FEMURALIS LATERAL</a:t>
            </a:r>
          </a:p>
          <a:p>
            <a:pPr marL="812800" indent="-812800">
              <a:buFont typeface="Wingdings" pitchFamily="2" charset="2"/>
              <a:buAutoNum type="romanUcPeriod"/>
            </a:pPr>
            <a:r>
              <a:rPr lang="en-US" b="1" dirty="0" smtClean="0"/>
              <a:t>REGIO TIBIOFIBULA LATERAL</a:t>
            </a:r>
          </a:p>
          <a:p>
            <a:pPr marL="812800" indent="-812800">
              <a:buFont typeface="Wingdings" pitchFamily="2" charset="2"/>
              <a:buAutoNum type="romanUcPeriod"/>
            </a:pPr>
            <a:r>
              <a:rPr lang="en-US" b="1" dirty="0" smtClean="0"/>
              <a:t>REGIO </a:t>
            </a:r>
            <a:r>
              <a:rPr lang="en-US" b="1" dirty="0"/>
              <a:t>GLUTEALIS DAN FEMURALIS MEDIAL </a:t>
            </a:r>
            <a:r>
              <a:rPr lang="en-US" dirty="0"/>
              <a:t>(TERMASUK TOPOGRAFI SALURAN ALAT REPRODUKSI)</a:t>
            </a:r>
          </a:p>
          <a:p>
            <a:pPr marL="812800" indent="-812800">
              <a:buFont typeface="Wingdings" pitchFamily="2" charset="2"/>
              <a:buAutoNum type="romanUcPeriod"/>
            </a:pPr>
            <a:r>
              <a:rPr lang="en-US" b="1" dirty="0"/>
              <a:t>REGIO TIBIOFIBULA </a:t>
            </a:r>
            <a:r>
              <a:rPr lang="en-US" b="1" dirty="0" smtClean="0"/>
              <a:t>MEDIAL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M.Gluteus profundus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err="1"/>
              <a:t>Mempunyai</a:t>
            </a:r>
            <a:r>
              <a:rPr lang="en-US" sz="2800" dirty="0"/>
              <a:t> </a:t>
            </a:r>
            <a:r>
              <a:rPr lang="en-US" sz="2800" dirty="0" err="1"/>
              <a:t>struktur</a:t>
            </a:r>
            <a:r>
              <a:rPr lang="en-US" sz="2800" dirty="0"/>
              <a:t> yang </a:t>
            </a:r>
            <a:r>
              <a:rPr lang="en-US" sz="2800" b="1" dirty="0" err="1">
                <a:solidFill>
                  <a:srgbClr val="C00000"/>
                </a:solidFill>
              </a:rPr>
              <a:t>melebar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di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profundal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m.gluteus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accessorius</a:t>
            </a:r>
            <a:endParaRPr lang="en-US" sz="2800" b="1" dirty="0">
              <a:solidFill>
                <a:srgbClr val="C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800" dirty="0" err="1"/>
              <a:t>Origo</a:t>
            </a:r>
            <a:r>
              <a:rPr lang="en-US" sz="2800" dirty="0"/>
              <a:t>: tuber </a:t>
            </a:r>
            <a:r>
              <a:rPr lang="en-US" sz="2800" dirty="0" err="1"/>
              <a:t>coxae</a:t>
            </a:r>
            <a:r>
              <a:rPr lang="en-US" sz="2800" dirty="0"/>
              <a:t>, corpus </a:t>
            </a:r>
            <a:r>
              <a:rPr lang="en-US" sz="2800" dirty="0" err="1"/>
              <a:t>os</a:t>
            </a:r>
            <a:r>
              <a:rPr lang="en-US" sz="2800" dirty="0"/>
              <a:t> </a:t>
            </a:r>
            <a:r>
              <a:rPr lang="en-US" sz="2800" dirty="0" err="1"/>
              <a:t>illium</a:t>
            </a:r>
            <a:r>
              <a:rPr lang="en-US" sz="2800" dirty="0"/>
              <a:t>, </a:t>
            </a:r>
            <a:r>
              <a:rPr lang="en-US" sz="2800" dirty="0" err="1"/>
              <a:t>spina</a:t>
            </a:r>
            <a:r>
              <a:rPr lang="en-US" sz="2800" dirty="0"/>
              <a:t> </a:t>
            </a:r>
            <a:r>
              <a:rPr lang="en-US" sz="2800" dirty="0" err="1"/>
              <a:t>ischiadica</a:t>
            </a:r>
            <a:r>
              <a:rPr lang="en-US" sz="2800" dirty="0"/>
              <a:t>, </a:t>
            </a:r>
            <a:r>
              <a:rPr lang="en-US" sz="2800" dirty="0" err="1"/>
              <a:t>ligamentum</a:t>
            </a:r>
            <a:r>
              <a:rPr lang="en-US" sz="2800" dirty="0"/>
              <a:t> </a:t>
            </a:r>
            <a:r>
              <a:rPr lang="en-US" sz="2800" dirty="0" err="1"/>
              <a:t>sacrotuberosum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ligamentum</a:t>
            </a:r>
            <a:r>
              <a:rPr lang="en-US" sz="2800" dirty="0"/>
              <a:t> </a:t>
            </a:r>
            <a:r>
              <a:rPr lang="en-US" sz="2800" dirty="0" err="1"/>
              <a:t>sacroiliaca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 err="1"/>
              <a:t>Insertio</a:t>
            </a:r>
            <a:r>
              <a:rPr lang="en-US" sz="2800" dirty="0"/>
              <a:t>: cervix </a:t>
            </a:r>
            <a:r>
              <a:rPr lang="en-US" sz="2800" dirty="0" err="1"/>
              <a:t>os</a:t>
            </a:r>
            <a:r>
              <a:rPr lang="en-US" sz="2800" dirty="0"/>
              <a:t> femur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trochanter</a:t>
            </a:r>
            <a:r>
              <a:rPr lang="en-US" sz="2800" dirty="0"/>
              <a:t> major </a:t>
            </a:r>
            <a:r>
              <a:rPr lang="en-US" sz="2800" dirty="0" err="1"/>
              <a:t>major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 err="1"/>
              <a:t>Vascularisasi</a:t>
            </a:r>
            <a:r>
              <a:rPr lang="en-US" sz="2800" dirty="0" smtClean="0"/>
              <a:t>: </a:t>
            </a:r>
            <a:r>
              <a:rPr lang="en-US" sz="2800" dirty="0" err="1" smtClean="0">
                <a:solidFill>
                  <a:srgbClr val="C00000"/>
                </a:solidFill>
              </a:rPr>
              <a:t>a.glutealis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cranialis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dan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a.circumflexa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femoralis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lateralis</a:t>
            </a:r>
            <a:endParaRPr lang="en-US" sz="2800" dirty="0">
              <a:solidFill>
                <a:srgbClr val="C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800" dirty="0" err="1"/>
              <a:t>Inervasi</a:t>
            </a:r>
            <a:r>
              <a:rPr lang="en-US" sz="2800" dirty="0"/>
              <a:t>: </a:t>
            </a:r>
            <a:r>
              <a:rPr lang="en-US" sz="2800" dirty="0" err="1">
                <a:solidFill>
                  <a:srgbClr val="C00000"/>
                </a:solidFill>
              </a:rPr>
              <a:t>n.glutealis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cranialis</a:t>
            </a:r>
            <a:endParaRPr lang="en-US" sz="2800" dirty="0">
              <a:solidFill>
                <a:srgbClr val="C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800" dirty="0" err="1"/>
              <a:t>Fungsi</a:t>
            </a:r>
            <a:r>
              <a:rPr lang="en-US" sz="2800" dirty="0"/>
              <a:t>: abductor </a:t>
            </a:r>
            <a:r>
              <a:rPr lang="en-US" sz="2800" dirty="0" err="1"/>
              <a:t>paha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rotasi</a:t>
            </a:r>
            <a:r>
              <a:rPr lang="en-US" sz="2800" dirty="0"/>
              <a:t> kaki </a:t>
            </a:r>
            <a:r>
              <a:rPr lang="en-US" sz="2800" dirty="0" err="1"/>
              <a:t>belakang</a:t>
            </a:r>
            <a:r>
              <a:rPr lang="en-US" sz="2800" dirty="0"/>
              <a:t> </a:t>
            </a:r>
            <a:r>
              <a:rPr lang="en-US" sz="2800" dirty="0" err="1"/>
              <a:t>ke</a:t>
            </a:r>
            <a:r>
              <a:rPr lang="en-US" sz="2800" dirty="0"/>
              <a:t> </a:t>
            </a:r>
            <a:r>
              <a:rPr lang="en-US" sz="2800" dirty="0" err="1"/>
              <a:t>arah</a:t>
            </a:r>
            <a:r>
              <a:rPr lang="en-US" sz="2800" dirty="0"/>
              <a:t> medial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28220" y="1357298"/>
            <a:ext cx="3810026" cy="4000527"/>
          </a:xfrm>
          <a:prstGeom prst="rect">
            <a:avLst/>
          </a:prstGeom>
          <a:noFill/>
          <a:ln w="76200">
            <a:solidFill>
              <a:srgbClr val="FF6699"/>
            </a:solidFill>
            <a:prstDash val="sysDot"/>
            <a:miter lim="800000"/>
            <a:headEnd/>
            <a:tailEnd/>
          </a:ln>
          <a:effectLst/>
        </p:spPr>
      </p:pic>
      <p:cxnSp>
        <p:nvCxnSpPr>
          <p:cNvPr id="3" name="Straight Arrow Connector 2"/>
          <p:cNvCxnSpPr/>
          <p:nvPr/>
        </p:nvCxnSpPr>
        <p:spPr>
          <a:xfrm flipV="1">
            <a:off x="5357818" y="3143248"/>
            <a:ext cx="2071702" cy="1357322"/>
          </a:xfrm>
          <a:prstGeom prst="straightConnector1">
            <a:avLst/>
          </a:prstGeom>
          <a:ln w="76200">
            <a:solidFill>
              <a:srgbClr val="7030A0"/>
            </a:solidFill>
            <a:headEnd type="arrow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II. REGIO TIBIOFIBULA LATERAL 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 err="1"/>
              <a:t>Kelompok</a:t>
            </a:r>
            <a:r>
              <a:rPr lang="en-US" dirty="0"/>
              <a:t> </a:t>
            </a:r>
            <a:r>
              <a:rPr lang="en-US" dirty="0" err="1"/>
              <a:t>otot</a:t>
            </a:r>
            <a:r>
              <a:rPr lang="en-US" dirty="0"/>
              <a:t> yang </a:t>
            </a:r>
            <a:r>
              <a:rPr lang="en-US" dirty="0" err="1"/>
              <a:t>terletak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dorsolateral</a:t>
            </a:r>
            <a:endParaRPr lang="en-US" dirty="0"/>
          </a:p>
          <a:p>
            <a:pPr>
              <a:buFont typeface="Wingdings" pitchFamily="2" charset="2"/>
              <a:buNone/>
            </a:pPr>
            <a:r>
              <a:rPr lang="en-US" dirty="0" err="1"/>
              <a:t>regio</a:t>
            </a:r>
            <a:r>
              <a:rPr lang="en-US" dirty="0"/>
              <a:t> </a:t>
            </a:r>
            <a:r>
              <a:rPr lang="en-US" dirty="0" err="1"/>
              <a:t>tibiofibula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digiti</a:t>
            </a:r>
            <a:r>
              <a:rPr lang="en-US" dirty="0"/>
              <a:t> </a:t>
            </a:r>
            <a:r>
              <a:rPr lang="en-US" dirty="0" err="1"/>
              <a:t>umumnya</a:t>
            </a:r>
            <a:r>
              <a:rPr lang="en-US" dirty="0"/>
              <a:t> </a:t>
            </a:r>
            <a:r>
              <a:rPr lang="en-US" dirty="0" err="1"/>
              <a:t>adalah</a:t>
            </a:r>
            <a:endParaRPr lang="en-US" dirty="0"/>
          </a:p>
          <a:p>
            <a:pPr>
              <a:buFont typeface="Wingdings" pitchFamily="2" charset="2"/>
              <a:buNone/>
            </a:pPr>
            <a:r>
              <a:rPr lang="en-US" i="1" dirty="0" err="1">
                <a:solidFill>
                  <a:srgbClr val="FF0000"/>
                </a:solidFill>
              </a:rPr>
              <a:t>kelompok</a:t>
            </a:r>
            <a:r>
              <a:rPr lang="en-US" i="1" dirty="0">
                <a:solidFill>
                  <a:srgbClr val="FF0000"/>
                </a:solidFill>
              </a:rPr>
              <a:t> extensor </a:t>
            </a:r>
            <a:r>
              <a:rPr lang="en-US" dirty="0"/>
              <a:t>, </a:t>
            </a:r>
            <a:r>
              <a:rPr lang="en-US" dirty="0" err="1"/>
              <a:t>struktur</a:t>
            </a:r>
            <a:r>
              <a:rPr lang="en-US" dirty="0"/>
              <a:t> </a:t>
            </a:r>
            <a:r>
              <a:rPr lang="en-US" dirty="0" err="1"/>
              <a:t>anatomis</a:t>
            </a:r>
            <a:r>
              <a:rPr lang="en-US" dirty="0"/>
              <a:t> yang</a:t>
            </a:r>
          </a:p>
          <a:p>
            <a:pPr>
              <a:buFont typeface="Wingdings" pitchFamily="2" charset="2"/>
              <a:buNone/>
            </a:pP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ditemukan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daerah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: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Regio</a:t>
            </a:r>
            <a:r>
              <a:rPr lang="en-US" dirty="0" smtClean="0"/>
              <a:t> </a:t>
            </a:r>
            <a:r>
              <a:rPr lang="en-US" dirty="0" err="1" smtClean="0"/>
              <a:t>tibiofibula</a:t>
            </a:r>
            <a:r>
              <a:rPr lang="en-US" dirty="0" smtClean="0"/>
              <a:t> lateral (</a:t>
            </a:r>
            <a:r>
              <a:rPr lang="en-US" dirty="0" err="1" smtClean="0"/>
              <a:t>skema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Content Placeholder 3" descr="eca musculus goluteus femoral lateral popesk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38828" r="65496" b="2874"/>
          <a:stretch>
            <a:fillRect/>
          </a:stretch>
        </p:blipFill>
        <p:spPr>
          <a:xfrm>
            <a:off x="1214414" y="1500174"/>
            <a:ext cx="3128577" cy="5189626"/>
          </a:xfrm>
        </p:spPr>
      </p:pic>
      <p:sp>
        <p:nvSpPr>
          <p:cNvPr id="5" name="TextBox 4"/>
          <p:cNvSpPr txBox="1"/>
          <p:nvPr/>
        </p:nvSpPr>
        <p:spPr>
          <a:xfrm>
            <a:off x="4857752" y="2071678"/>
            <a:ext cx="3571900" cy="369331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17. m.  </a:t>
            </a:r>
            <a:r>
              <a:rPr lang="en-US" dirty="0" err="1" smtClean="0"/>
              <a:t>Tibialis</a:t>
            </a:r>
            <a:r>
              <a:rPr lang="en-US" dirty="0" smtClean="0"/>
              <a:t> </a:t>
            </a:r>
            <a:r>
              <a:rPr lang="en-US" dirty="0" err="1" smtClean="0"/>
              <a:t>cranialis</a:t>
            </a:r>
            <a:endParaRPr lang="en-US" dirty="0" smtClean="0"/>
          </a:p>
          <a:p>
            <a:r>
              <a:rPr lang="en-US" dirty="0" smtClean="0"/>
              <a:t>19. m. </a:t>
            </a:r>
            <a:r>
              <a:rPr lang="en-US" dirty="0" err="1" smtClean="0"/>
              <a:t>pereneus</a:t>
            </a:r>
            <a:r>
              <a:rPr lang="en-US" dirty="0" smtClean="0"/>
              <a:t> </a:t>
            </a:r>
            <a:r>
              <a:rPr lang="en-US" dirty="0" err="1" smtClean="0"/>
              <a:t>tertius</a:t>
            </a:r>
            <a:r>
              <a:rPr lang="en-US" dirty="0" smtClean="0"/>
              <a:t> </a:t>
            </a:r>
          </a:p>
          <a:p>
            <a:r>
              <a:rPr lang="en-US" dirty="0" smtClean="0"/>
              <a:t>20. m. extensor </a:t>
            </a:r>
            <a:r>
              <a:rPr lang="en-US" dirty="0" err="1" smtClean="0"/>
              <a:t>digitorum</a:t>
            </a:r>
            <a:r>
              <a:rPr lang="en-US" dirty="0" smtClean="0"/>
              <a:t> </a:t>
            </a:r>
            <a:r>
              <a:rPr lang="en-US" dirty="0" err="1" smtClean="0"/>
              <a:t>longus</a:t>
            </a:r>
            <a:endParaRPr lang="en-US" dirty="0" smtClean="0"/>
          </a:p>
          <a:p>
            <a:r>
              <a:rPr lang="en-US" dirty="0" smtClean="0"/>
              <a:t>16. m. </a:t>
            </a:r>
            <a:r>
              <a:rPr lang="en-US" dirty="0" err="1" smtClean="0"/>
              <a:t>fibularis</a:t>
            </a:r>
            <a:r>
              <a:rPr lang="en-US" dirty="0" smtClean="0"/>
              <a:t> </a:t>
            </a:r>
            <a:r>
              <a:rPr lang="en-US" dirty="0" err="1" smtClean="0"/>
              <a:t>longus</a:t>
            </a:r>
            <a:endParaRPr lang="en-US" dirty="0" smtClean="0"/>
          </a:p>
          <a:p>
            <a:r>
              <a:rPr lang="en-US" dirty="0" smtClean="0"/>
              <a:t>18. m. extensor </a:t>
            </a:r>
            <a:r>
              <a:rPr lang="en-US" dirty="0" err="1" smtClean="0"/>
              <a:t>digiti</a:t>
            </a:r>
            <a:r>
              <a:rPr lang="en-US" dirty="0" smtClean="0"/>
              <a:t> IV</a:t>
            </a:r>
          </a:p>
          <a:p>
            <a:r>
              <a:rPr lang="en-US" dirty="0" smtClean="0"/>
              <a:t>15. m. flexor </a:t>
            </a:r>
            <a:r>
              <a:rPr lang="en-US" dirty="0" err="1" smtClean="0"/>
              <a:t>halucis</a:t>
            </a:r>
            <a:r>
              <a:rPr lang="en-US" dirty="0" smtClean="0"/>
              <a:t> </a:t>
            </a:r>
            <a:r>
              <a:rPr lang="en-US" dirty="0" err="1" smtClean="0"/>
              <a:t>longus</a:t>
            </a:r>
            <a:endParaRPr lang="en-US" dirty="0" smtClean="0"/>
          </a:p>
          <a:p>
            <a:r>
              <a:rPr lang="en-US" dirty="0" smtClean="0"/>
              <a:t>14. m.  </a:t>
            </a:r>
            <a:r>
              <a:rPr lang="en-US" dirty="0" err="1" smtClean="0"/>
              <a:t>tibialis</a:t>
            </a:r>
            <a:r>
              <a:rPr lang="en-US" dirty="0" smtClean="0"/>
              <a:t> </a:t>
            </a:r>
            <a:r>
              <a:rPr lang="en-US" dirty="0" err="1" smtClean="0"/>
              <a:t>caudalis</a:t>
            </a:r>
            <a:endParaRPr lang="en-US" dirty="0" smtClean="0"/>
          </a:p>
          <a:p>
            <a:r>
              <a:rPr lang="en-US" dirty="0" smtClean="0"/>
              <a:t>11. m. </a:t>
            </a:r>
            <a:r>
              <a:rPr lang="en-US" dirty="0" err="1" smtClean="0"/>
              <a:t>gastrocnemius</a:t>
            </a:r>
            <a:endParaRPr lang="en-US" dirty="0" smtClean="0"/>
          </a:p>
          <a:p>
            <a:r>
              <a:rPr lang="en-US" dirty="0" smtClean="0"/>
              <a:t>12. </a:t>
            </a:r>
            <a:r>
              <a:rPr lang="en-US" dirty="0" err="1" smtClean="0"/>
              <a:t>Tendo</a:t>
            </a:r>
            <a:r>
              <a:rPr lang="en-US" dirty="0" smtClean="0"/>
              <a:t> </a:t>
            </a:r>
            <a:r>
              <a:rPr lang="en-US" dirty="0" err="1" smtClean="0"/>
              <a:t>calcaneus</a:t>
            </a:r>
            <a:r>
              <a:rPr lang="en-US" dirty="0" smtClean="0"/>
              <a:t> (</a:t>
            </a:r>
            <a:r>
              <a:rPr lang="en-US" dirty="0" err="1" smtClean="0"/>
              <a:t>tendo</a:t>
            </a:r>
            <a:r>
              <a:rPr lang="en-US" dirty="0" smtClean="0"/>
              <a:t> </a:t>
            </a:r>
            <a:r>
              <a:rPr lang="en-US" dirty="0" err="1" smtClean="0"/>
              <a:t>achiles</a:t>
            </a:r>
            <a:r>
              <a:rPr lang="en-US" dirty="0" smtClean="0"/>
              <a:t>)</a:t>
            </a:r>
          </a:p>
          <a:p>
            <a:r>
              <a:rPr lang="en-US" dirty="0" smtClean="0"/>
              <a:t>13. m. flexor </a:t>
            </a:r>
            <a:r>
              <a:rPr lang="en-US" dirty="0" err="1" smtClean="0"/>
              <a:t>digitorum</a:t>
            </a:r>
            <a:r>
              <a:rPr lang="en-US" dirty="0" smtClean="0"/>
              <a:t> </a:t>
            </a:r>
            <a:r>
              <a:rPr lang="en-US" dirty="0" err="1" smtClean="0"/>
              <a:t>superficialis</a:t>
            </a:r>
            <a:endParaRPr lang="en-US" dirty="0" smtClean="0"/>
          </a:p>
          <a:p>
            <a:r>
              <a:rPr lang="en-US" dirty="0" smtClean="0"/>
              <a:t>29. m.  Extensor </a:t>
            </a:r>
            <a:r>
              <a:rPr lang="en-US" dirty="0" err="1" smtClean="0"/>
              <a:t>digitorum</a:t>
            </a:r>
            <a:r>
              <a:rPr lang="en-US" dirty="0" smtClean="0"/>
              <a:t> </a:t>
            </a:r>
            <a:r>
              <a:rPr lang="en-US" dirty="0" err="1" smtClean="0"/>
              <a:t>brevis</a:t>
            </a:r>
            <a:endParaRPr lang="en-US" dirty="0" smtClean="0"/>
          </a:p>
          <a:p>
            <a:r>
              <a:rPr lang="en-US" dirty="0" smtClean="0"/>
              <a:t>28. </a:t>
            </a:r>
            <a:r>
              <a:rPr lang="en-US" dirty="0" err="1" smtClean="0"/>
              <a:t>Retinaculum</a:t>
            </a:r>
            <a:r>
              <a:rPr lang="en-US" dirty="0" smtClean="0"/>
              <a:t> </a:t>
            </a:r>
            <a:r>
              <a:rPr lang="en-US" dirty="0" err="1" smtClean="0"/>
              <a:t>proximale</a:t>
            </a:r>
            <a:endParaRPr lang="en-US" dirty="0" smtClean="0"/>
          </a:p>
          <a:p>
            <a:r>
              <a:rPr lang="en-US" dirty="0" smtClean="0"/>
              <a:t>24. </a:t>
            </a:r>
            <a:r>
              <a:rPr lang="en-US" dirty="0" err="1" smtClean="0"/>
              <a:t>Retinaculum</a:t>
            </a:r>
            <a:r>
              <a:rPr lang="en-US" dirty="0" smtClean="0"/>
              <a:t> </a:t>
            </a:r>
            <a:r>
              <a:rPr lang="en-US" dirty="0" err="1" smtClean="0"/>
              <a:t>distale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Regio</a:t>
            </a:r>
            <a:r>
              <a:rPr lang="en-US" dirty="0" smtClean="0"/>
              <a:t> </a:t>
            </a:r>
            <a:r>
              <a:rPr lang="en-US" dirty="0" err="1" smtClean="0"/>
              <a:t>tibiofibula</a:t>
            </a:r>
            <a:r>
              <a:rPr lang="en-US" dirty="0" smtClean="0"/>
              <a:t> (</a:t>
            </a:r>
            <a:r>
              <a:rPr lang="en-US" dirty="0" err="1" smtClean="0"/>
              <a:t>preparat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629174"/>
            <a:ext cx="1500198" cy="4943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714744" y="2428868"/>
            <a:ext cx="4643470" cy="25853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18. m. </a:t>
            </a:r>
            <a:r>
              <a:rPr lang="en-US" dirty="0" err="1" smtClean="0"/>
              <a:t>tibialis</a:t>
            </a:r>
            <a:r>
              <a:rPr lang="en-US" dirty="0" smtClean="0"/>
              <a:t> </a:t>
            </a:r>
            <a:r>
              <a:rPr lang="en-US" dirty="0" err="1" smtClean="0"/>
              <a:t>cranialis</a:t>
            </a:r>
            <a:endParaRPr lang="en-US" dirty="0" smtClean="0"/>
          </a:p>
          <a:p>
            <a:r>
              <a:rPr lang="en-US" dirty="0" smtClean="0"/>
              <a:t>6. m. </a:t>
            </a:r>
            <a:r>
              <a:rPr lang="en-US" dirty="0" err="1" smtClean="0"/>
              <a:t>fibularis</a:t>
            </a:r>
            <a:r>
              <a:rPr lang="en-US" dirty="0" smtClean="0"/>
              <a:t> </a:t>
            </a:r>
            <a:r>
              <a:rPr lang="en-US" dirty="0" err="1" smtClean="0"/>
              <a:t>tertius</a:t>
            </a:r>
            <a:endParaRPr lang="en-US" dirty="0" smtClean="0"/>
          </a:p>
          <a:p>
            <a:r>
              <a:rPr lang="en-US" dirty="0" smtClean="0"/>
              <a:t>5. m. </a:t>
            </a:r>
            <a:r>
              <a:rPr lang="en-US" dirty="0" err="1" smtClean="0"/>
              <a:t>fibularis</a:t>
            </a:r>
            <a:r>
              <a:rPr lang="en-US" dirty="0" smtClean="0"/>
              <a:t> </a:t>
            </a:r>
            <a:r>
              <a:rPr lang="en-US" dirty="0" err="1" smtClean="0"/>
              <a:t>longus</a:t>
            </a:r>
            <a:endParaRPr lang="en-US" dirty="0" smtClean="0"/>
          </a:p>
          <a:p>
            <a:r>
              <a:rPr lang="en-US" dirty="0" smtClean="0"/>
              <a:t>4. m. extensor </a:t>
            </a:r>
            <a:r>
              <a:rPr lang="en-US" dirty="0" err="1" smtClean="0"/>
              <a:t>digitorum</a:t>
            </a:r>
            <a:r>
              <a:rPr lang="en-US" dirty="0" smtClean="0"/>
              <a:t> </a:t>
            </a:r>
            <a:r>
              <a:rPr lang="en-US" dirty="0" err="1" smtClean="0"/>
              <a:t>lateralis</a:t>
            </a:r>
            <a:endParaRPr lang="en-US" dirty="0" smtClean="0"/>
          </a:p>
          <a:p>
            <a:r>
              <a:rPr lang="en-US" dirty="0" smtClean="0"/>
              <a:t>9. m. flexor </a:t>
            </a:r>
            <a:r>
              <a:rPr lang="en-US" dirty="0" err="1" smtClean="0"/>
              <a:t>digitorum</a:t>
            </a:r>
            <a:r>
              <a:rPr lang="en-US" dirty="0" smtClean="0"/>
              <a:t> </a:t>
            </a:r>
            <a:r>
              <a:rPr lang="en-US" dirty="0" err="1" smtClean="0"/>
              <a:t>lateralis</a:t>
            </a:r>
            <a:endParaRPr lang="en-US" dirty="0" smtClean="0"/>
          </a:p>
          <a:p>
            <a:r>
              <a:rPr lang="en-US" dirty="0" smtClean="0"/>
              <a:t>17. m. </a:t>
            </a:r>
            <a:r>
              <a:rPr lang="en-US" dirty="0" err="1" smtClean="0"/>
              <a:t>soleus</a:t>
            </a:r>
            <a:endParaRPr lang="en-US" dirty="0" smtClean="0"/>
          </a:p>
          <a:p>
            <a:r>
              <a:rPr lang="en-US" dirty="0" smtClean="0"/>
              <a:t>10. m. </a:t>
            </a:r>
            <a:r>
              <a:rPr lang="en-US" dirty="0" err="1" smtClean="0"/>
              <a:t>gastrocnemius</a:t>
            </a:r>
            <a:r>
              <a:rPr lang="en-US" dirty="0" smtClean="0"/>
              <a:t> caput lateral</a:t>
            </a:r>
          </a:p>
          <a:p>
            <a:r>
              <a:rPr lang="en-US" dirty="0" smtClean="0"/>
              <a:t>22. </a:t>
            </a:r>
            <a:r>
              <a:rPr lang="en-US" dirty="0" err="1" smtClean="0"/>
              <a:t>Tendo</a:t>
            </a:r>
            <a:r>
              <a:rPr lang="en-US" dirty="0" smtClean="0"/>
              <a:t> </a:t>
            </a:r>
            <a:r>
              <a:rPr lang="en-US" dirty="0" err="1" smtClean="0"/>
              <a:t>achiles</a:t>
            </a:r>
            <a:endParaRPr lang="en-US" dirty="0" smtClean="0"/>
          </a:p>
          <a:p>
            <a:r>
              <a:rPr lang="en-US" dirty="0" smtClean="0"/>
              <a:t>23.  Tuber </a:t>
            </a:r>
            <a:r>
              <a:rPr lang="en-US" dirty="0" err="1" smtClean="0"/>
              <a:t>calcaneus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M. Tibialis cranialis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err="1"/>
              <a:t>Strukturnya</a:t>
            </a:r>
            <a:r>
              <a:rPr lang="en-US" sz="2800" dirty="0"/>
              <a:t> </a:t>
            </a:r>
            <a:r>
              <a:rPr lang="en-US" sz="2800" dirty="0" err="1"/>
              <a:t>tipis</a:t>
            </a:r>
            <a:r>
              <a:rPr lang="en-US" sz="2800" dirty="0"/>
              <a:t> </a:t>
            </a:r>
            <a:r>
              <a:rPr lang="en-US" sz="2800" dirty="0" err="1"/>
              <a:t>merupakan</a:t>
            </a:r>
            <a:r>
              <a:rPr lang="en-US" sz="2800" dirty="0"/>
              <a:t> </a:t>
            </a:r>
            <a:r>
              <a:rPr lang="en-US" sz="2800" dirty="0" err="1"/>
              <a:t>kelompok</a:t>
            </a:r>
            <a:r>
              <a:rPr lang="en-US" sz="2800" dirty="0"/>
              <a:t> </a:t>
            </a:r>
            <a:r>
              <a:rPr lang="en-US" sz="2800" dirty="0" err="1"/>
              <a:t>otot</a:t>
            </a:r>
            <a:r>
              <a:rPr lang="en-US" sz="2800" dirty="0"/>
              <a:t> extensor yang paling </a:t>
            </a:r>
            <a:r>
              <a:rPr lang="en-US" sz="2800" dirty="0" err="1"/>
              <a:t>profundus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terletak</a:t>
            </a:r>
            <a:r>
              <a:rPr lang="en-US" sz="2800" dirty="0"/>
              <a:t> </a:t>
            </a:r>
            <a:r>
              <a:rPr lang="en-US" sz="2800" dirty="0" err="1"/>
              <a:t>di</a:t>
            </a:r>
            <a:r>
              <a:rPr lang="en-US" sz="2800" dirty="0"/>
              <a:t> </a:t>
            </a:r>
            <a:r>
              <a:rPr lang="en-US" sz="2800" dirty="0" err="1"/>
              <a:t>sisi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FF0000"/>
                </a:solidFill>
              </a:rPr>
              <a:t>cranial </a:t>
            </a:r>
            <a:r>
              <a:rPr lang="en-US" sz="2800" dirty="0" err="1">
                <a:solidFill>
                  <a:srgbClr val="FF0000"/>
                </a:solidFill>
              </a:rPr>
              <a:t>os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os</a:t>
            </a:r>
            <a:r>
              <a:rPr lang="en-US" sz="2800" dirty="0">
                <a:solidFill>
                  <a:srgbClr val="FF0000"/>
                </a:solidFill>
              </a:rPr>
              <a:t>. Tibia</a:t>
            </a:r>
          </a:p>
          <a:p>
            <a:pPr>
              <a:lnSpc>
                <a:spcPct val="90000"/>
              </a:lnSpc>
            </a:pPr>
            <a:r>
              <a:rPr lang="en-US" sz="2800" dirty="0" err="1"/>
              <a:t>Origo</a:t>
            </a:r>
            <a:r>
              <a:rPr lang="en-US" sz="2800" dirty="0"/>
              <a:t>: </a:t>
            </a:r>
            <a:r>
              <a:rPr lang="en-US" sz="2800" dirty="0" err="1"/>
              <a:t>margo</a:t>
            </a:r>
            <a:r>
              <a:rPr lang="en-US" sz="2800" dirty="0"/>
              <a:t> </a:t>
            </a:r>
            <a:r>
              <a:rPr lang="en-US" sz="2800" dirty="0" err="1"/>
              <a:t>lateralis</a:t>
            </a:r>
            <a:r>
              <a:rPr lang="en-US" sz="2800" dirty="0"/>
              <a:t> </a:t>
            </a:r>
            <a:r>
              <a:rPr lang="en-US" sz="2800" dirty="0" err="1"/>
              <a:t>tuberositas</a:t>
            </a:r>
            <a:r>
              <a:rPr lang="en-US" sz="2800" dirty="0"/>
              <a:t> cranial </a:t>
            </a:r>
            <a:r>
              <a:rPr lang="en-US" sz="2800" dirty="0" err="1"/>
              <a:t>os</a:t>
            </a:r>
            <a:r>
              <a:rPr lang="en-US" sz="2800" dirty="0"/>
              <a:t> tibia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condylus</a:t>
            </a:r>
            <a:r>
              <a:rPr lang="en-US" sz="2800" dirty="0"/>
              <a:t> </a:t>
            </a:r>
            <a:r>
              <a:rPr lang="en-US" sz="2800" dirty="0" err="1"/>
              <a:t>lateralis</a:t>
            </a:r>
            <a:r>
              <a:rPr lang="en-US" sz="2800" dirty="0"/>
              <a:t> </a:t>
            </a:r>
            <a:r>
              <a:rPr lang="en-US" sz="2800" dirty="0" err="1"/>
              <a:t>os</a:t>
            </a:r>
            <a:r>
              <a:rPr lang="en-US" sz="2800" dirty="0"/>
              <a:t> tibia</a:t>
            </a:r>
          </a:p>
          <a:p>
            <a:pPr>
              <a:lnSpc>
                <a:spcPct val="90000"/>
              </a:lnSpc>
            </a:pPr>
            <a:r>
              <a:rPr lang="en-US" sz="2800" dirty="0" err="1"/>
              <a:t>Insertio</a:t>
            </a:r>
            <a:r>
              <a:rPr lang="en-US" sz="2800" dirty="0"/>
              <a:t>: </a:t>
            </a:r>
            <a:r>
              <a:rPr lang="en-US" sz="2800" dirty="0" err="1"/>
              <a:t>os</a:t>
            </a:r>
            <a:r>
              <a:rPr lang="en-US" sz="2800" dirty="0"/>
              <a:t>. Metatarsal </a:t>
            </a:r>
            <a:r>
              <a:rPr lang="en-US" sz="2800" dirty="0" err="1"/>
              <a:t>dan</a:t>
            </a:r>
            <a:r>
              <a:rPr lang="en-US" sz="2800" dirty="0"/>
              <a:t> proximal </a:t>
            </a:r>
            <a:r>
              <a:rPr lang="en-US" sz="2800" dirty="0" err="1"/>
              <a:t>os</a:t>
            </a:r>
            <a:r>
              <a:rPr lang="en-US" sz="2800" dirty="0"/>
              <a:t> tarsi I et II</a:t>
            </a:r>
          </a:p>
          <a:p>
            <a:pPr>
              <a:lnSpc>
                <a:spcPct val="90000"/>
              </a:lnSpc>
            </a:pPr>
            <a:r>
              <a:rPr lang="en-US" sz="2800" dirty="0" err="1"/>
              <a:t>Vascularisasi</a:t>
            </a:r>
            <a:r>
              <a:rPr lang="en-US" sz="2800" dirty="0"/>
              <a:t>: </a:t>
            </a:r>
            <a:r>
              <a:rPr lang="en-US" sz="2800" dirty="0">
                <a:solidFill>
                  <a:srgbClr val="FF0000"/>
                </a:solidFill>
              </a:rPr>
              <a:t>a. </a:t>
            </a:r>
            <a:r>
              <a:rPr lang="en-US" sz="2800" dirty="0" err="1">
                <a:solidFill>
                  <a:srgbClr val="FF0000"/>
                </a:solidFill>
              </a:rPr>
              <a:t>tibialis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cranialis</a:t>
            </a:r>
            <a:endParaRPr lang="en-US" sz="2800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800" dirty="0" err="1"/>
              <a:t>Inervasi</a:t>
            </a:r>
            <a:r>
              <a:rPr lang="en-US" sz="2800" dirty="0"/>
              <a:t>: </a:t>
            </a:r>
            <a:r>
              <a:rPr lang="en-US" sz="2800" dirty="0">
                <a:solidFill>
                  <a:srgbClr val="FF0000"/>
                </a:solidFill>
              </a:rPr>
              <a:t>n. </a:t>
            </a:r>
            <a:r>
              <a:rPr lang="en-US" sz="2800" dirty="0" err="1">
                <a:solidFill>
                  <a:srgbClr val="FF0000"/>
                </a:solidFill>
              </a:rPr>
              <a:t>peroneus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profundus</a:t>
            </a:r>
            <a:endParaRPr lang="en-US" sz="2800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800" dirty="0" err="1"/>
              <a:t>Fungsi</a:t>
            </a:r>
            <a:r>
              <a:rPr lang="en-US" sz="2800" dirty="0"/>
              <a:t>: flexor </a:t>
            </a:r>
            <a:r>
              <a:rPr lang="en-US" sz="2800" dirty="0" err="1"/>
              <a:t>sendi</a:t>
            </a:r>
            <a:r>
              <a:rPr lang="en-US" sz="2800" dirty="0"/>
              <a:t> </a:t>
            </a:r>
            <a:r>
              <a:rPr lang="en-US" sz="2800" dirty="0" err="1"/>
              <a:t>tumit</a:t>
            </a:r>
            <a:r>
              <a:rPr lang="en-US" sz="2800" dirty="0"/>
              <a:t> (hock joint)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m. </a:t>
            </a:r>
            <a:r>
              <a:rPr lang="en-US" dirty="0" err="1" smtClean="0"/>
              <a:t>tibialis</a:t>
            </a:r>
            <a:r>
              <a:rPr lang="en-US" dirty="0" smtClean="0"/>
              <a:t> </a:t>
            </a:r>
            <a:r>
              <a:rPr lang="en-US" dirty="0" err="1" smtClean="0"/>
              <a:t>cranialis</a:t>
            </a:r>
            <a:r>
              <a:rPr lang="en-US" dirty="0" smtClean="0"/>
              <a:t> (no.18)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6082"/>
          <a:stretch>
            <a:fillRect/>
          </a:stretch>
        </p:blipFill>
        <p:spPr bwMode="auto">
          <a:xfrm>
            <a:off x="3910012" y="1571612"/>
            <a:ext cx="1662120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M. </a:t>
            </a:r>
            <a:r>
              <a:rPr lang="en-US" dirty="0" err="1" smtClean="0"/>
              <a:t>Peroneus</a:t>
            </a:r>
            <a:r>
              <a:rPr lang="en-US" dirty="0" smtClean="0"/>
              <a:t> (</a:t>
            </a:r>
            <a:r>
              <a:rPr lang="en-US" dirty="0" err="1" smtClean="0"/>
              <a:t>fibularis</a:t>
            </a:r>
            <a:r>
              <a:rPr lang="en-US" dirty="0" smtClean="0"/>
              <a:t>) </a:t>
            </a:r>
            <a:r>
              <a:rPr lang="en-US" dirty="0" err="1" smtClean="0"/>
              <a:t>tertius</a:t>
            </a:r>
            <a:endParaRPr lang="en-US" dirty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 err="1"/>
              <a:t>Merupakan</a:t>
            </a:r>
            <a:r>
              <a:rPr lang="en-US" sz="2800" dirty="0"/>
              <a:t> </a:t>
            </a:r>
            <a:r>
              <a:rPr lang="en-US" sz="2800" dirty="0" err="1"/>
              <a:t>otot</a:t>
            </a:r>
            <a:r>
              <a:rPr lang="en-US" sz="2800" dirty="0"/>
              <a:t> yang </a:t>
            </a:r>
            <a:r>
              <a:rPr lang="en-US" sz="2800" dirty="0" err="1"/>
              <a:t>kuat</a:t>
            </a:r>
            <a:r>
              <a:rPr lang="en-US" sz="2800" dirty="0"/>
              <a:t> yang </a:t>
            </a:r>
            <a:r>
              <a:rPr lang="en-US" sz="2800" dirty="0" err="1">
                <a:solidFill>
                  <a:srgbClr val="FF0000"/>
                </a:solidFill>
              </a:rPr>
              <a:t>terletak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sejajar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dengan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sumbu</a:t>
            </a:r>
            <a:r>
              <a:rPr lang="en-US" sz="2800" dirty="0">
                <a:solidFill>
                  <a:srgbClr val="FF0000"/>
                </a:solidFill>
              </a:rPr>
              <a:t> axis </a:t>
            </a:r>
            <a:r>
              <a:rPr lang="en-US" sz="2800" dirty="0" err="1">
                <a:solidFill>
                  <a:srgbClr val="FF0000"/>
                </a:solidFill>
              </a:rPr>
              <a:t>os</a:t>
            </a:r>
            <a:r>
              <a:rPr lang="en-US" sz="2800" dirty="0">
                <a:solidFill>
                  <a:srgbClr val="FF0000"/>
                </a:solidFill>
              </a:rPr>
              <a:t> tibia</a:t>
            </a:r>
          </a:p>
          <a:p>
            <a:r>
              <a:rPr lang="en-US" sz="2800" dirty="0" err="1"/>
              <a:t>Origo</a:t>
            </a:r>
            <a:r>
              <a:rPr lang="en-US" sz="2800" dirty="0"/>
              <a:t>: </a:t>
            </a:r>
            <a:r>
              <a:rPr lang="en-US" sz="2800" dirty="0" err="1"/>
              <a:t>fossa</a:t>
            </a:r>
            <a:r>
              <a:rPr lang="en-US" sz="2800" dirty="0"/>
              <a:t> </a:t>
            </a:r>
            <a:r>
              <a:rPr lang="en-US" sz="2800" dirty="0" err="1"/>
              <a:t>extensoria</a:t>
            </a:r>
            <a:r>
              <a:rPr lang="en-US" sz="2800" dirty="0"/>
              <a:t> </a:t>
            </a:r>
            <a:r>
              <a:rPr lang="en-US" sz="2800" dirty="0" err="1"/>
              <a:t>os</a:t>
            </a:r>
            <a:r>
              <a:rPr lang="en-US" sz="2800" dirty="0"/>
              <a:t> femur</a:t>
            </a:r>
          </a:p>
          <a:p>
            <a:r>
              <a:rPr lang="en-US" sz="2800" dirty="0" err="1"/>
              <a:t>Insertio</a:t>
            </a:r>
            <a:r>
              <a:rPr lang="en-US" sz="2800" dirty="0"/>
              <a:t>: </a:t>
            </a:r>
            <a:r>
              <a:rPr lang="en-US" sz="2800" dirty="0" err="1"/>
              <a:t>os</a:t>
            </a:r>
            <a:r>
              <a:rPr lang="en-US" sz="2800" dirty="0"/>
              <a:t> metatarsi III et IV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ossa</a:t>
            </a:r>
            <a:r>
              <a:rPr lang="en-US" sz="2800" dirty="0"/>
              <a:t> tarsi II et IV</a:t>
            </a:r>
          </a:p>
          <a:p>
            <a:r>
              <a:rPr lang="en-US" sz="2800" dirty="0" err="1"/>
              <a:t>Vascularisasi</a:t>
            </a:r>
            <a:r>
              <a:rPr lang="en-US" sz="2800" dirty="0"/>
              <a:t>: </a:t>
            </a:r>
            <a:r>
              <a:rPr lang="en-US" sz="2800" dirty="0">
                <a:solidFill>
                  <a:srgbClr val="FF0000"/>
                </a:solidFill>
              </a:rPr>
              <a:t>a. </a:t>
            </a:r>
            <a:r>
              <a:rPr lang="en-US" sz="2800" dirty="0" err="1">
                <a:solidFill>
                  <a:srgbClr val="FF0000"/>
                </a:solidFill>
              </a:rPr>
              <a:t>tibialis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cranialis</a:t>
            </a:r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 err="1"/>
              <a:t>Inervasi</a:t>
            </a:r>
            <a:r>
              <a:rPr lang="en-US" sz="2800" dirty="0"/>
              <a:t>: </a:t>
            </a:r>
            <a:r>
              <a:rPr lang="en-US" sz="2800" dirty="0" err="1">
                <a:solidFill>
                  <a:srgbClr val="FF0000"/>
                </a:solidFill>
              </a:rPr>
              <a:t>n.fibularis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dan</a:t>
            </a:r>
            <a:r>
              <a:rPr lang="en-US" sz="2800" dirty="0">
                <a:solidFill>
                  <a:srgbClr val="FF0000"/>
                </a:solidFill>
              </a:rPr>
              <a:t> n. </a:t>
            </a:r>
            <a:r>
              <a:rPr lang="en-US" sz="2800" dirty="0" err="1">
                <a:solidFill>
                  <a:srgbClr val="FF0000"/>
                </a:solidFill>
              </a:rPr>
              <a:t>fibularis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profundus</a:t>
            </a:r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 err="1"/>
              <a:t>Fungsi</a:t>
            </a:r>
            <a:r>
              <a:rPr lang="en-US" sz="2800" dirty="0"/>
              <a:t>: </a:t>
            </a:r>
            <a:r>
              <a:rPr lang="en-US" sz="2800" dirty="0" err="1"/>
              <a:t>sebagai</a:t>
            </a:r>
            <a:r>
              <a:rPr lang="en-US" sz="2800" dirty="0"/>
              <a:t> flexor </a:t>
            </a:r>
            <a:r>
              <a:rPr lang="en-US" sz="2800" dirty="0" err="1"/>
              <a:t>persendian</a:t>
            </a:r>
            <a:r>
              <a:rPr lang="en-US" sz="2800" dirty="0"/>
              <a:t> </a:t>
            </a:r>
            <a:r>
              <a:rPr lang="en-US" sz="2800" dirty="0" err="1"/>
              <a:t>pada</a:t>
            </a:r>
            <a:r>
              <a:rPr lang="en-US" sz="2800" dirty="0"/>
              <a:t> </a:t>
            </a:r>
            <a:r>
              <a:rPr lang="en-US" sz="2800" dirty="0" err="1"/>
              <a:t>gerakan</a:t>
            </a:r>
            <a:r>
              <a:rPr lang="en-US" sz="2800" dirty="0"/>
              <a:t> </a:t>
            </a:r>
            <a:r>
              <a:rPr lang="en-US" sz="2800" dirty="0" err="1"/>
              <a:t>meloncat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m. </a:t>
            </a:r>
            <a:r>
              <a:rPr lang="en-US" dirty="0" err="1" smtClean="0"/>
              <a:t>peroneus</a:t>
            </a:r>
            <a:r>
              <a:rPr lang="en-US" dirty="0" smtClean="0"/>
              <a:t> (</a:t>
            </a:r>
            <a:r>
              <a:rPr lang="en-US" dirty="0" err="1" smtClean="0"/>
              <a:t>fibularis</a:t>
            </a:r>
            <a:r>
              <a:rPr lang="en-US" dirty="0" smtClean="0"/>
              <a:t>) </a:t>
            </a:r>
            <a:r>
              <a:rPr lang="en-US" dirty="0" err="1" smtClean="0"/>
              <a:t>tertius</a:t>
            </a:r>
            <a:r>
              <a:rPr lang="en-US" dirty="0" smtClean="0"/>
              <a:t> (no.6)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10012" y="1681956"/>
            <a:ext cx="1323975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M. </a:t>
            </a:r>
            <a:r>
              <a:rPr lang="en-US" dirty="0" err="1" smtClean="0"/>
              <a:t>Peroneus</a:t>
            </a:r>
            <a:r>
              <a:rPr lang="en-US" dirty="0" smtClean="0"/>
              <a:t> (</a:t>
            </a:r>
            <a:r>
              <a:rPr lang="en-US" dirty="0" err="1"/>
              <a:t>fibularis</a:t>
            </a:r>
            <a:r>
              <a:rPr lang="en-US" dirty="0" smtClean="0"/>
              <a:t>) </a:t>
            </a:r>
            <a:r>
              <a:rPr lang="en-US" dirty="0" err="1" smtClean="0"/>
              <a:t>longus</a:t>
            </a:r>
            <a:endParaRPr lang="en-US" dirty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Terletak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caudal m. extensor </a:t>
            </a:r>
            <a:r>
              <a:rPr lang="en-US" dirty="0" err="1">
                <a:solidFill>
                  <a:srgbClr val="FF0000"/>
                </a:solidFill>
              </a:rPr>
              <a:t>digitorum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longus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m.peroneus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tertius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err="1"/>
              <a:t>Origo</a:t>
            </a:r>
            <a:r>
              <a:rPr lang="en-US" dirty="0"/>
              <a:t>: </a:t>
            </a:r>
            <a:r>
              <a:rPr lang="en-US" dirty="0" err="1"/>
              <a:t>condylus</a:t>
            </a:r>
            <a:r>
              <a:rPr lang="en-US" dirty="0"/>
              <a:t> </a:t>
            </a:r>
            <a:r>
              <a:rPr lang="en-US" dirty="0" err="1"/>
              <a:t>lateralis</a:t>
            </a:r>
            <a:r>
              <a:rPr lang="en-US" dirty="0"/>
              <a:t> </a:t>
            </a:r>
            <a:r>
              <a:rPr lang="en-US" dirty="0" err="1"/>
              <a:t>os</a:t>
            </a:r>
            <a:r>
              <a:rPr lang="en-US" dirty="0"/>
              <a:t> tibia </a:t>
            </a:r>
            <a:r>
              <a:rPr lang="en-US" dirty="0" err="1"/>
              <a:t>dan</a:t>
            </a:r>
            <a:r>
              <a:rPr lang="en-US" dirty="0"/>
              <a:t> caput </a:t>
            </a:r>
            <a:r>
              <a:rPr lang="en-US" dirty="0" err="1"/>
              <a:t>os</a:t>
            </a:r>
            <a:r>
              <a:rPr lang="en-US" dirty="0"/>
              <a:t> fibula</a:t>
            </a:r>
          </a:p>
          <a:p>
            <a:r>
              <a:rPr lang="en-US" dirty="0" err="1"/>
              <a:t>Insertio</a:t>
            </a:r>
            <a:r>
              <a:rPr lang="en-US" dirty="0"/>
              <a:t>: proximal </a:t>
            </a:r>
            <a:r>
              <a:rPr lang="en-US" dirty="0" err="1"/>
              <a:t>os</a:t>
            </a:r>
            <a:r>
              <a:rPr lang="en-US" dirty="0"/>
              <a:t> metatarsus</a:t>
            </a:r>
          </a:p>
          <a:p>
            <a:r>
              <a:rPr lang="en-US" dirty="0" err="1"/>
              <a:t>Vascularisasi</a:t>
            </a:r>
            <a:r>
              <a:rPr lang="en-US" dirty="0"/>
              <a:t>: </a:t>
            </a:r>
            <a:r>
              <a:rPr lang="en-US" dirty="0">
                <a:solidFill>
                  <a:srgbClr val="FF0000"/>
                </a:solidFill>
              </a:rPr>
              <a:t>a. </a:t>
            </a:r>
            <a:r>
              <a:rPr lang="en-US" dirty="0" err="1">
                <a:solidFill>
                  <a:srgbClr val="FF0000"/>
                </a:solidFill>
              </a:rPr>
              <a:t>tibialis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cranialis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err="1"/>
              <a:t>Inervasi</a:t>
            </a:r>
            <a:r>
              <a:rPr lang="en-US" dirty="0"/>
              <a:t>: </a:t>
            </a:r>
            <a:r>
              <a:rPr lang="en-US" dirty="0" err="1">
                <a:solidFill>
                  <a:srgbClr val="FF0000"/>
                </a:solidFill>
              </a:rPr>
              <a:t>n.fibularis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n.fibularis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profundus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TUJUAN: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1643050"/>
            <a:ext cx="8229600" cy="4276740"/>
          </a:xfrm>
          <a:ln w="28575">
            <a:solidFill>
              <a:srgbClr val="FF6699"/>
            </a:solidFill>
            <a:prstDash val="dash"/>
          </a:ln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b="1" dirty="0" err="1">
                <a:solidFill>
                  <a:srgbClr val="FF0000"/>
                </a:solidFill>
              </a:rPr>
              <a:t>Penyuntikan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intramuskuler</a:t>
            </a:r>
            <a:endParaRPr lang="en-US" sz="2800" b="1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/>
              <a:t>	</a:t>
            </a:r>
            <a:r>
              <a:rPr lang="en-US" sz="2800" dirty="0" smtClean="0"/>
              <a:t>- HEWAN BESAR: </a:t>
            </a:r>
            <a:r>
              <a:rPr lang="en-US" sz="2800" dirty="0" err="1"/>
              <a:t>M.gluteobiceps</a:t>
            </a:r>
            <a:endParaRPr lang="en-US" sz="28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/>
              <a:t>	</a:t>
            </a:r>
            <a:r>
              <a:rPr lang="en-US" sz="2800" dirty="0" smtClean="0"/>
              <a:t>- HEWAN KECIL: </a:t>
            </a:r>
            <a:r>
              <a:rPr lang="en-US" sz="2800" dirty="0" err="1"/>
              <a:t>antara</a:t>
            </a:r>
            <a:r>
              <a:rPr lang="en-US" sz="2800" dirty="0"/>
              <a:t> </a:t>
            </a:r>
            <a:r>
              <a:rPr lang="en-US" sz="2800" dirty="0" err="1"/>
              <a:t>M.semitendinosus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 smtClean="0"/>
              <a:t>M.semimembranosus</a:t>
            </a:r>
            <a:endParaRPr lang="en-US" sz="2800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 err="1" smtClean="0"/>
              <a:t>Penentuan</a:t>
            </a:r>
            <a:r>
              <a:rPr lang="en-US" sz="2800" dirty="0" smtClean="0"/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kualitas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daging</a:t>
            </a:r>
            <a:r>
              <a:rPr lang="en-US" sz="2800" dirty="0" smtClean="0"/>
              <a:t>: </a:t>
            </a:r>
          </a:p>
          <a:p>
            <a:pPr>
              <a:lnSpc>
                <a:spcPct val="90000"/>
              </a:lnSpc>
              <a:buNone/>
            </a:pPr>
            <a:r>
              <a:rPr lang="en-US" sz="2800" dirty="0" smtClean="0"/>
              <a:t>	- </a:t>
            </a:r>
            <a:r>
              <a:rPr lang="en-US" sz="2800" dirty="0" err="1" smtClean="0"/>
              <a:t>lgl</a:t>
            </a:r>
            <a:r>
              <a:rPr lang="en-US" sz="2800" dirty="0" smtClean="0"/>
              <a:t> sub </a:t>
            </a:r>
            <a:r>
              <a:rPr lang="en-US" sz="2800" dirty="0" err="1" smtClean="0"/>
              <a:t>illiaca</a:t>
            </a:r>
            <a:r>
              <a:rPr lang="en-US" sz="2800" dirty="0" smtClean="0"/>
              <a:t>/</a:t>
            </a:r>
            <a:r>
              <a:rPr lang="en-US" sz="2800" dirty="0" err="1" smtClean="0"/>
              <a:t>lgl</a:t>
            </a:r>
            <a:r>
              <a:rPr lang="en-US" sz="2800" dirty="0" smtClean="0"/>
              <a:t> </a:t>
            </a:r>
            <a:r>
              <a:rPr lang="en-US" sz="2800" dirty="0" err="1" smtClean="0"/>
              <a:t>prefemoralis</a:t>
            </a:r>
            <a:endParaRPr lang="en-US" sz="2800" dirty="0" smtClean="0"/>
          </a:p>
          <a:p>
            <a:pPr>
              <a:lnSpc>
                <a:spcPct val="90000"/>
              </a:lnSpc>
              <a:buNone/>
            </a:pPr>
            <a:r>
              <a:rPr lang="en-US" sz="2800" dirty="0" smtClean="0"/>
              <a:t>	- </a:t>
            </a:r>
            <a:r>
              <a:rPr lang="en-US" sz="2800" dirty="0" err="1" smtClean="0"/>
              <a:t>lgl</a:t>
            </a:r>
            <a:r>
              <a:rPr lang="en-US" sz="2800" dirty="0" smtClean="0"/>
              <a:t> </a:t>
            </a:r>
            <a:r>
              <a:rPr lang="en-US" sz="2800" dirty="0" err="1" smtClean="0"/>
              <a:t>ischiadica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endParaRPr lang="en-US" sz="2800" dirty="0" smtClean="0"/>
          </a:p>
          <a:p>
            <a:pPr>
              <a:lnSpc>
                <a:spcPct val="90000"/>
              </a:lnSpc>
              <a:buNone/>
            </a:pPr>
            <a:r>
              <a:rPr lang="en-US" sz="2800" dirty="0" smtClean="0"/>
              <a:t>	- </a:t>
            </a:r>
            <a:r>
              <a:rPr lang="en-US" sz="2800" dirty="0" err="1" smtClean="0"/>
              <a:t>lgl</a:t>
            </a:r>
            <a:r>
              <a:rPr lang="en-US" sz="2800" dirty="0" smtClean="0"/>
              <a:t> </a:t>
            </a:r>
            <a:r>
              <a:rPr lang="en-US" sz="2800" dirty="0" err="1" smtClean="0"/>
              <a:t>popliteus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m. </a:t>
            </a:r>
            <a:r>
              <a:rPr lang="en-US" dirty="0" err="1" smtClean="0"/>
              <a:t>peroneus</a:t>
            </a:r>
            <a:r>
              <a:rPr lang="en-US" dirty="0" smtClean="0"/>
              <a:t> (</a:t>
            </a:r>
            <a:r>
              <a:rPr lang="en-US" dirty="0" err="1" smtClean="0"/>
              <a:t>fibularis</a:t>
            </a:r>
            <a:r>
              <a:rPr lang="en-US" dirty="0" smtClean="0"/>
              <a:t>) </a:t>
            </a:r>
            <a:r>
              <a:rPr lang="en-US" dirty="0" err="1" smtClean="0"/>
              <a:t>longus</a:t>
            </a:r>
            <a:r>
              <a:rPr lang="en-US" dirty="0" smtClean="0"/>
              <a:t> (no.16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skema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no.5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preparat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643702" y="1714488"/>
            <a:ext cx="1323975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Content Placeholder 3" descr="eca musculus goluteus femoral lateral popesko.jpg"/>
          <p:cNvPicPr>
            <a:picLocks noChangeAspect="1"/>
          </p:cNvPicPr>
          <p:nvPr/>
        </p:nvPicPr>
        <p:blipFill>
          <a:blip r:embed="rId3"/>
          <a:srcRect t="38828" r="67078" b="37097"/>
          <a:stretch>
            <a:fillRect/>
          </a:stretch>
        </p:blipFill>
        <p:spPr>
          <a:xfrm>
            <a:off x="714348" y="1928802"/>
            <a:ext cx="5572164" cy="4000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M. Extensor </a:t>
            </a:r>
            <a:r>
              <a:rPr lang="en-US" dirty="0" err="1"/>
              <a:t>digitorum</a:t>
            </a:r>
            <a:r>
              <a:rPr lang="en-US" dirty="0"/>
              <a:t> </a:t>
            </a:r>
            <a:r>
              <a:rPr lang="en-US" dirty="0" err="1" smtClean="0"/>
              <a:t>lateralis</a:t>
            </a:r>
            <a:r>
              <a:rPr lang="en-US" dirty="0" smtClean="0"/>
              <a:t> (ext. </a:t>
            </a:r>
            <a:r>
              <a:rPr lang="en-US" dirty="0" err="1" smtClean="0"/>
              <a:t>digiti</a:t>
            </a:r>
            <a:r>
              <a:rPr lang="en-US" dirty="0" smtClean="0"/>
              <a:t> IV)</a:t>
            </a:r>
            <a:endParaRPr lang="en-US" dirty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Terletak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permukaan</a:t>
            </a:r>
            <a:r>
              <a:rPr lang="en-US" dirty="0"/>
              <a:t> lateral </a:t>
            </a:r>
            <a:r>
              <a:rPr lang="en-US" dirty="0" err="1"/>
              <a:t>os</a:t>
            </a:r>
            <a:r>
              <a:rPr lang="en-US" dirty="0"/>
              <a:t> tibia </a:t>
            </a:r>
            <a:r>
              <a:rPr lang="en-US" dirty="0" err="1">
                <a:solidFill>
                  <a:srgbClr val="FF0000"/>
                </a:solidFill>
              </a:rPr>
              <a:t>antara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kelompok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otot</a:t>
            </a:r>
            <a:r>
              <a:rPr lang="en-US" dirty="0">
                <a:solidFill>
                  <a:srgbClr val="FF0000"/>
                </a:solidFill>
              </a:rPr>
              <a:t> extensor </a:t>
            </a:r>
            <a:r>
              <a:rPr lang="en-US" dirty="0" err="1">
                <a:solidFill>
                  <a:srgbClr val="FF0000"/>
                </a:solidFill>
              </a:rPr>
              <a:t>dan</a:t>
            </a:r>
            <a:r>
              <a:rPr lang="en-US" dirty="0">
                <a:solidFill>
                  <a:srgbClr val="FF0000"/>
                </a:solidFill>
              </a:rPr>
              <a:t> flexor</a:t>
            </a:r>
          </a:p>
          <a:p>
            <a:r>
              <a:rPr lang="en-US" dirty="0" err="1"/>
              <a:t>Origo</a:t>
            </a:r>
            <a:r>
              <a:rPr lang="en-US" dirty="0"/>
              <a:t>: </a:t>
            </a:r>
            <a:r>
              <a:rPr lang="en-US" dirty="0" err="1"/>
              <a:t>condylus</a:t>
            </a:r>
            <a:r>
              <a:rPr lang="en-US" dirty="0"/>
              <a:t> </a:t>
            </a:r>
            <a:r>
              <a:rPr lang="en-US" dirty="0" err="1"/>
              <a:t>os</a:t>
            </a:r>
            <a:r>
              <a:rPr lang="en-US" dirty="0"/>
              <a:t> tibia </a:t>
            </a:r>
            <a:r>
              <a:rPr lang="en-US" dirty="0" err="1"/>
              <a:t>dan</a:t>
            </a:r>
            <a:r>
              <a:rPr lang="en-US" dirty="0"/>
              <a:t> caput </a:t>
            </a:r>
            <a:r>
              <a:rPr lang="en-US" dirty="0" err="1"/>
              <a:t>os</a:t>
            </a:r>
            <a:r>
              <a:rPr lang="en-US" dirty="0"/>
              <a:t> fibula</a:t>
            </a:r>
          </a:p>
          <a:p>
            <a:r>
              <a:rPr lang="en-US" dirty="0" err="1"/>
              <a:t>Insertio</a:t>
            </a:r>
            <a:r>
              <a:rPr lang="en-US" dirty="0"/>
              <a:t>: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phalnx</a:t>
            </a:r>
            <a:r>
              <a:rPr lang="en-US" dirty="0"/>
              <a:t> II </a:t>
            </a:r>
            <a:r>
              <a:rPr lang="en-US" dirty="0" err="1"/>
              <a:t>digiti</a:t>
            </a:r>
            <a:r>
              <a:rPr lang="en-US" dirty="0"/>
              <a:t> IV</a:t>
            </a:r>
          </a:p>
          <a:p>
            <a:r>
              <a:rPr lang="en-US" dirty="0" err="1"/>
              <a:t>Vascularisasi</a:t>
            </a:r>
            <a:r>
              <a:rPr lang="en-US" dirty="0"/>
              <a:t>: </a:t>
            </a:r>
            <a:r>
              <a:rPr lang="en-US" dirty="0" err="1">
                <a:solidFill>
                  <a:srgbClr val="FF0000"/>
                </a:solidFill>
              </a:rPr>
              <a:t>a.tibialis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cranialis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err="1"/>
              <a:t>Inervasi</a:t>
            </a:r>
            <a:r>
              <a:rPr lang="en-US" dirty="0"/>
              <a:t>: </a:t>
            </a:r>
            <a:r>
              <a:rPr lang="en-US" dirty="0" err="1">
                <a:solidFill>
                  <a:srgbClr val="FF0000"/>
                </a:solidFill>
              </a:rPr>
              <a:t>N.fibularis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profunda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err="1"/>
              <a:t>Fungsi</a:t>
            </a:r>
            <a:r>
              <a:rPr lang="en-US" dirty="0"/>
              <a:t>: </a:t>
            </a:r>
            <a:r>
              <a:rPr lang="en-US" dirty="0" err="1"/>
              <a:t>sebagai</a:t>
            </a:r>
            <a:r>
              <a:rPr lang="en-US" dirty="0"/>
              <a:t> extensor </a:t>
            </a:r>
            <a:r>
              <a:rPr lang="en-US" dirty="0" err="1"/>
              <a:t>digiti</a:t>
            </a:r>
            <a:r>
              <a:rPr lang="en-US" dirty="0"/>
              <a:t> IV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M. Extensor </a:t>
            </a:r>
            <a:r>
              <a:rPr lang="en-US" dirty="0" err="1" smtClean="0"/>
              <a:t>digitorum</a:t>
            </a:r>
            <a:r>
              <a:rPr lang="en-US" dirty="0" smtClean="0"/>
              <a:t> </a:t>
            </a:r>
            <a:r>
              <a:rPr lang="en-US" dirty="0" err="1" smtClean="0"/>
              <a:t>lateralis</a:t>
            </a:r>
            <a:r>
              <a:rPr lang="en-US" dirty="0" smtClean="0"/>
              <a:t> (ext. </a:t>
            </a:r>
            <a:r>
              <a:rPr lang="en-US" dirty="0" err="1" smtClean="0"/>
              <a:t>digiti</a:t>
            </a:r>
            <a:r>
              <a:rPr lang="en-US" dirty="0" smtClean="0"/>
              <a:t> IV): no.4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10012" y="1681956"/>
            <a:ext cx="1323975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M.Extensor digitorum longum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Terletak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craniaolateral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os</a:t>
            </a:r>
            <a:r>
              <a:rPr lang="en-US" dirty="0">
                <a:solidFill>
                  <a:srgbClr val="FF0000"/>
                </a:solidFill>
              </a:rPr>
              <a:t> tibia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terbagi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venter</a:t>
            </a:r>
            <a:r>
              <a:rPr lang="en-US" dirty="0">
                <a:solidFill>
                  <a:srgbClr val="FF0000"/>
                </a:solidFill>
              </a:rPr>
              <a:t> cranial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venter</a:t>
            </a:r>
            <a:r>
              <a:rPr lang="en-US" dirty="0">
                <a:solidFill>
                  <a:srgbClr val="FF0000"/>
                </a:solidFill>
              </a:rPr>
              <a:t> caudal</a:t>
            </a:r>
          </a:p>
          <a:p>
            <a:r>
              <a:rPr lang="en-US" dirty="0" err="1"/>
              <a:t>vascularisasi</a:t>
            </a:r>
            <a:r>
              <a:rPr lang="en-US" dirty="0"/>
              <a:t>: </a:t>
            </a:r>
            <a:r>
              <a:rPr lang="en-US" dirty="0" err="1">
                <a:solidFill>
                  <a:srgbClr val="FF0000"/>
                </a:solidFill>
              </a:rPr>
              <a:t>a.tibialis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cranialis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err="1"/>
              <a:t>Inervasi</a:t>
            </a:r>
            <a:r>
              <a:rPr lang="en-US" dirty="0"/>
              <a:t>: </a:t>
            </a:r>
            <a:r>
              <a:rPr lang="en-US" dirty="0">
                <a:solidFill>
                  <a:srgbClr val="FF0000"/>
                </a:solidFill>
              </a:rPr>
              <a:t>n. </a:t>
            </a:r>
            <a:r>
              <a:rPr lang="en-US" dirty="0" err="1">
                <a:solidFill>
                  <a:srgbClr val="FF0000"/>
                </a:solidFill>
              </a:rPr>
              <a:t>fibularis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profunda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err="1"/>
              <a:t>Fungsi</a:t>
            </a:r>
            <a:r>
              <a:rPr lang="en-US" dirty="0"/>
              <a:t>: extensor </a:t>
            </a:r>
            <a:r>
              <a:rPr lang="en-US" dirty="0" err="1"/>
              <a:t>persendian</a:t>
            </a:r>
            <a:r>
              <a:rPr lang="en-US" dirty="0"/>
              <a:t> </a:t>
            </a:r>
            <a:r>
              <a:rPr lang="en-US" dirty="0" err="1"/>
              <a:t>jari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flexor </a:t>
            </a:r>
            <a:r>
              <a:rPr lang="en-US" dirty="0" err="1"/>
              <a:t>persendian</a:t>
            </a:r>
            <a:r>
              <a:rPr lang="en-US" dirty="0"/>
              <a:t> </a:t>
            </a:r>
            <a:r>
              <a:rPr lang="en-US" dirty="0" err="1"/>
              <a:t>tumit</a:t>
            </a:r>
            <a:endParaRPr lang="en-US" dirty="0"/>
          </a:p>
          <a:p>
            <a:pPr>
              <a:buFont typeface="Wingdings" pitchFamily="2" charset="2"/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m. extensor </a:t>
            </a:r>
            <a:r>
              <a:rPr lang="en-US" dirty="0" err="1" smtClean="0"/>
              <a:t>digitorum</a:t>
            </a:r>
            <a:r>
              <a:rPr lang="en-US" dirty="0" smtClean="0"/>
              <a:t> </a:t>
            </a:r>
            <a:r>
              <a:rPr lang="en-US" dirty="0" err="1" smtClean="0"/>
              <a:t>longum</a:t>
            </a:r>
            <a:r>
              <a:rPr lang="en-US" dirty="0" smtClean="0"/>
              <a:t> (no.20)</a:t>
            </a:r>
            <a:endParaRPr lang="en-US" dirty="0"/>
          </a:p>
        </p:txBody>
      </p:sp>
      <p:pic>
        <p:nvPicPr>
          <p:cNvPr id="4" name="Content Placeholder 3" descr="eca musculus goluteus femoral lateral popesko.jpg"/>
          <p:cNvPicPr>
            <a:picLocks noGrp="1" noChangeAspect="1"/>
          </p:cNvPicPr>
          <p:nvPr>
            <p:ph idx="1"/>
          </p:nvPr>
        </p:nvPicPr>
        <p:blipFill>
          <a:blip r:embed="rId2"/>
          <a:srcRect t="38828" r="67078" b="37097"/>
          <a:stretch>
            <a:fillRect/>
          </a:stretch>
        </p:blipFill>
        <p:spPr>
          <a:xfrm>
            <a:off x="1419945" y="1600200"/>
            <a:ext cx="6304109" cy="45259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M. gastrocnemius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71612"/>
            <a:ext cx="8229600" cy="5286388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z="2800" dirty="0" err="1"/>
              <a:t>Terletak</a:t>
            </a:r>
            <a:r>
              <a:rPr lang="en-US" sz="2800" dirty="0"/>
              <a:t> </a:t>
            </a:r>
            <a:r>
              <a:rPr lang="en-US" sz="2800" dirty="0" err="1"/>
              <a:t>di</a:t>
            </a:r>
            <a:r>
              <a:rPr lang="en-US" sz="2800" dirty="0"/>
              <a:t> </a:t>
            </a:r>
            <a:r>
              <a:rPr lang="en-US" sz="2800" dirty="0" err="1">
                <a:solidFill>
                  <a:srgbClr val="FF0000"/>
                </a:solidFill>
              </a:rPr>
              <a:t>plantarolateral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regio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tibiofibula</a:t>
            </a:r>
            <a:r>
              <a:rPr lang="en-US" sz="2800" dirty="0" smtClean="0"/>
              <a:t>, </a:t>
            </a:r>
            <a:r>
              <a:rPr lang="en-US" sz="2800" dirty="0" err="1" smtClean="0"/>
              <a:t>permukaan</a:t>
            </a:r>
            <a:r>
              <a:rPr lang="en-US" sz="2800" dirty="0" smtClean="0"/>
              <a:t> </a:t>
            </a:r>
            <a:r>
              <a:rPr lang="en-US" sz="2800" dirty="0" err="1">
                <a:solidFill>
                  <a:srgbClr val="FF0000"/>
                </a:solidFill>
              </a:rPr>
              <a:t>profundanya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cekung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dan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</a:rPr>
              <a:t>diisi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</a:rPr>
              <a:t>oleh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</a:rPr>
              <a:t> m. flexor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</a:rPr>
              <a:t>digitorum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</a:rPr>
              <a:t>superficialis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</a:p>
          <a:p>
            <a:pPr>
              <a:lnSpc>
                <a:spcPct val="80000"/>
              </a:lnSpc>
            </a:pPr>
            <a:r>
              <a:rPr lang="en-US" sz="2800" dirty="0" err="1"/>
              <a:t>Otot</a:t>
            </a:r>
            <a:r>
              <a:rPr lang="en-US" sz="2800" dirty="0"/>
              <a:t> </a:t>
            </a:r>
            <a:r>
              <a:rPr lang="en-US" sz="2800" dirty="0" err="1"/>
              <a:t>ini</a:t>
            </a:r>
            <a:r>
              <a:rPr lang="en-US" sz="2800" dirty="0"/>
              <a:t> </a:t>
            </a:r>
            <a:r>
              <a:rPr lang="en-US" sz="2800" dirty="0" err="1"/>
              <a:t>terbagi</a:t>
            </a:r>
            <a:r>
              <a:rPr lang="en-US" sz="2800" dirty="0"/>
              <a:t> </a:t>
            </a:r>
            <a:r>
              <a:rPr lang="en-US" sz="2800" dirty="0" err="1"/>
              <a:t>menjadi</a:t>
            </a:r>
            <a:r>
              <a:rPr lang="en-US" sz="2800" dirty="0"/>
              <a:t> </a:t>
            </a:r>
            <a:r>
              <a:rPr lang="en-US" sz="2800" dirty="0" err="1"/>
              <a:t>dua</a:t>
            </a:r>
            <a:r>
              <a:rPr lang="en-US" sz="2800" dirty="0"/>
              <a:t> caput </a:t>
            </a:r>
            <a:r>
              <a:rPr lang="en-US" sz="2800" dirty="0" err="1"/>
              <a:t>berdasarkan</a:t>
            </a:r>
            <a:r>
              <a:rPr lang="en-US" sz="2800" dirty="0"/>
              <a:t> </a:t>
            </a:r>
            <a:r>
              <a:rPr lang="en-US" sz="2800" dirty="0" err="1"/>
              <a:t>origonya</a:t>
            </a: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i="1" dirty="0">
                <a:solidFill>
                  <a:srgbClr val="FF0000"/>
                </a:solidFill>
              </a:rPr>
              <a:t>Caput lateral</a:t>
            </a:r>
            <a:r>
              <a:rPr lang="en-US" sz="2800" dirty="0"/>
              <a:t>: </a:t>
            </a:r>
            <a:r>
              <a:rPr lang="en-US" sz="2800" dirty="0" err="1"/>
              <a:t>tuberositas</a:t>
            </a:r>
            <a:r>
              <a:rPr lang="en-US" sz="2800" dirty="0"/>
              <a:t> </a:t>
            </a:r>
            <a:r>
              <a:rPr lang="en-US" sz="2800" dirty="0" err="1"/>
              <a:t>supracondyloidea</a:t>
            </a:r>
            <a:r>
              <a:rPr lang="en-US" sz="2800" dirty="0"/>
              <a:t> </a:t>
            </a:r>
            <a:r>
              <a:rPr lang="en-US" sz="2800" dirty="0" err="1"/>
              <a:t>lateralis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epicondyloidea</a:t>
            </a:r>
            <a:r>
              <a:rPr lang="en-US" sz="2800" dirty="0"/>
              <a:t> </a:t>
            </a:r>
            <a:r>
              <a:rPr lang="en-US" sz="2800" dirty="0" err="1"/>
              <a:t>lateralis</a:t>
            </a:r>
            <a:r>
              <a:rPr lang="en-US" sz="2800" dirty="0"/>
              <a:t> </a:t>
            </a:r>
            <a:r>
              <a:rPr lang="en-US" sz="2800" dirty="0" err="1"/>
              <a:t>os</a:t>
            </a:r>
            <a:r>
              <a:rPr lang="en-US" sz="2800" dirty="0"/>
              <a:t> femur</a:t>
            </a:r>
          </a:p>
          <a:p>
            <a:pPr>
              <a:lnSpc>
                <a:spcPct val="80000"/>
              </a:lnSpc>
            </a:pPr>
            <a:r>
              <a:rPr lang="en-US" sz="2800" i="1" dirty="0">
                <a:solidFill>
                  <a:srgbClr val="FF0000"/>
                </a:solidFill>
              </a:rPr>
              <a:t>Caput medial</a:t>
            </a:r>
            <a:r>
              <a:rPr lang="en-US" sz="2800" dirty="0"/>
              <a:t>: </a:t>
            </a:r>
            <a:r>
              <a:rPr lang="en-US" sz="2800" dirty="0" err="1"/>
              <a:t>tuberositas</a:t>
            </a:r>
            <a:r>
              <a:rPr lang="en-US" sz="2800" dirty="0"/>
              <a:t> </a:t>
            </a:r>
            <a:r>
              <a:rPr lang="en-US" sz="2800" dirty="0" err="1"/>
              <a:t>supracondyloidea</a:t>
            </a:r>
            <a:r>
              <a:rPr lang="en-US" sz="2800" dirty="0"/>
              <a:t> </a:t>
            </a:r>
            <a:r>
              <a:rPr lang="en-US" sz="2800" dirty="0" err="1"/>
              <a:t>medialis</a:t>
            </a:r>
            <a:r>
              <a:rPr lang="en-US" sz="2800" dirty="0"/>
              <a:t> </a:t>
            </a:r>
            <a:r>
              <a:rPr lang="en-US" sz="2800" dirty="0" err="1"/>
              <a:t>os</a:t>
            </a:r>
            <a:r>
              <a:rPr lang="en-US" sz="2800" dirty="0"/>
              <a:t> femur</a:t>
            </a:r>
          </a:p>
          <a:p>
            <a:pPr>
              <a:lnSpc>
                <a:spcPct val="80000"/>
              </a:lnSpc>
            </a:pPr>
            <a:r>
              <a:rPr lang="en-US" sz="2800" dirty="0" err="1"/>
              <a:t>Insertio</a:t>
            </a:r>
            <a:r>
              <a:rPr lang="en-US" sz="2800" dirty="0"/>
              <a:t>: tuber </a:t>
            </a:r>
            <a:r>
              <a:rPr lang="en-US" sz="2800" dirty="0" err="1"/>
              <a:t>calcis</a:t>
            </a: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 err="1"/>
              <a:t>Vascularisasi</a:t>
            </a:r>
            <a:r>
              <a:rPr lang="en-US" sz="2800" dirty="0"/>
              <a:t>: </a:t>
            </a:r>
            <a:r>
              <a:rPr lang="en-US" sz="2800" dirty="0">
                <a:solidFill>
                  <a:srgbClr val="FF0000"/>
                </a:solidFill>
              </a:rPr>
              <a:t>a. </a:t>
            </a:r>
            <a:r>
              <a:rPr lang="en-US" sz="2800" dirty="0" err="1">
                <a:solidFill>
                  <a:srgbClr val="FF0000"/>
                </a:solidFill>
              </a:rPr>
              <a:t>femoralis</a:t>
            </a:r>
            <a:r>
              <a:rPr lang="en-US" sz="2800" dirty="0">
                <a:solidFill>
                  <a:srgbClr val="FF0000"/>
                </a:solidFill>
              </a:rPr>
              <a:t>, </a:t>
            </a:r>
            <a:r>
              <a:rPr lang="en-US" sz="2800" dirty="0" err="1">
                <a:solidFill>
                  <a:srgbClr val="FF0000"/>
                </a:solidFill>
              </a:rPr>
              <a:t>a.femoralis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caudalis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dan</a:t>
            </a:r>
            <a:r>
              <a:rPr lang="en-US" sz="2800" dirty="0">
                <a:solidFill>
                  <a:srgbClr val="FF0000"/>
                </a:solidFill>
              </a:rPr>
              <a:t> a. </a:t>
            </a:r>
            <a:r>
              <a:rPr lang="en-US" sz="2800" dirty="0" err="1">
                <a:solidFill>
                  <a:srgbClr val="FF0000"/>
                </a:solidFill>
              </a:rPr>
              <a:t>popliteus</a:t>
            </a:r>
            <a:endParaRPr lang="en-US" sz="2800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800" dirty="0" err="1"/>
              <a:t>Inervasi</a:t>
            </a:r>
            <a:r>
              <a:rPr lang="en-US" sz="2800" dirty="0"/>
              <a:t>: </a:t>
            </a:r>
            <a:r>
              <a:rPr lang="en-US" sz="2800" dirty="0">
                <a:solidFill>
                  <a:srgbClr val="FF0000"/>
                </a:solidFill>
              </a:rPr>
              <a:t>n. </a:t>
            </a:r>
            <a:r>
              <a:rPr lang="en-US" sz="2800" dirty="0" err="1">
                <a:solidFill>
                  <a:srgbClr val="FF0000"/>
                </a:solidFill>
              </a:rPr>
              <a:t>tibialis</a:t>
            </a:r>
            <a:endParaRPr lang="en-US" sz="2800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800" dirty="0" err="1"/>
              <a:t>Fungsi</a:t>
            </a:r>
            <a:r>
              <a:rPr lang="en-US" sz="2800" dirty="0"/>
              <a:t>: flexor </a:t>
            </a:r>
            <a:r>
              <a:rPr lang="en-US" sz="2800" dirty="0" err="1"/>
              <a:t>persendian</a:t>
            </a:r>
            <a:r>
              <a:rPr lang="en-US" sz="2800" dirty="0"/>
              <a:t> </a:t>
            </a:r>
            <a:r>
              <a:rPr lang="en-US" sz="2800" dirty="0" err="1"/>
              <a:t>digiti</a:t>
            </a:r>
            <a:endParaRPr lang="en-US" sz="2800" dirty="0"/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M. </a:t>
            </a:r>
            <a:r>
              <a:rPr lang="en-US" dirty="0" err="1" smtClean="0"/>
              <a:t>Gastrocnemius</a:t>
            </a:r>
            <a:r>
              <a:rPr lang="en-US" dirty="0" smtClean="0"/>
              <a:t> (no.10)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10012" y="1681956"/>
            <a:ext cx="1323975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M.Flexor digitorum superficialis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Terletak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profundal</a:t>
            </a:r>
            <a:r>
              <a:rPr lang="en-US" dirty="0">
                <a:solidFill>
                  <a:srgbClr val="FF0000"/>
                </a:solidFill>
              </a:rPr>
              <a:t> m. </a:t>
            </a:r>
            <a:r>
              <a:rPr lang="en-US" dirty="0" err="1">
                <a:solidFill>
                  <a:srgbClr val="FF0000"/>
                </a:solidFill>
              </a:rPr>
              <a:t>gastrocnemius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err="1"/>
              <a:t>Origo</a:t>
            </a:r>
            <a:r>
              <a:rPr lang="en-US" dirty="0"/>
              <a:t>: </a:t>
            </a:r>
            <a:r>
              <a:rPr lang="en-US" dirty="0" err="1"/>
              <a:t>fossa</a:t>
            </a:r>
            <a:r>
              <a:rPr lang="en-US" dirty="0"/>
              <a:t> </a:t>
            </a:r>
            <a:r>
              <a:rPr lang="en-US" dirty="0" err="1"/>
              <a:t>plantaris</a:t>
            </a:r>
            <a:r>
              <a:rPr lang="en-US" dirty="0"/>
              <a:t> </a:t>
            </a:r>
            <a:r>
              <a:rPr lang="en-US" dirty="0" err="1"/>
              <a:t>os</a:t>
            </a:r>
            <a:r>
              <a:rPr lang="en-US" dirty="0"/>
              <a:t> femur</a:t>
            </a:r>
          </a:p>
          <a:p>
            <a:r>
              <a:rPr lang="en-US" dirty="0" err="1"/>
              <a:t>Insertio</a:t>
            </a:r>
            <a:r>
              <a:rPr lang="en-US" dirty="0"/>
              <a:t>: </a:t>
            </a:r>
            <a:r>
              <a:rPr lang="en-US" dirty="0" err="1"/>
              <a:t>os</a:t>
            </a:r>
            <a:r>
              <a:rPr lang="en-US" dirty="0"/>
              <a:t> phalanx II </a:t>
            </a:r>
            <a:r>
              <a:rPr lang="en-US" dirty="0" err="1"/>
              <a:t>digiti</a:t>
            </a:r>
            <a:r>
              <a:rPr lang="en-US" dirty="0"/>
              <a:t> III et IV</a:t>
            </a:r>
          </a:p>
          <a:p>
            <a:r>
              <a:rPr lang="en-US" dirty="0" err="1"/>
              <a:t>Vascularisasi</a:t>
            </a:r>
            <a:r>
              <a:rPr lang="en-US" dirty="0">
                <a:solidFill>
                  <a:srgbClr val="FF0000"/>
                </a:solidFill>
              </a:rPr>
              <a:t>: a. </a:t>
            </a:r>
            <a:r>
              <a:rPr lang="en-US" dirty="0" err="1">
                <a:solidFill>
                  <a:srgbClr val="FF0000"/>
                </a:solidFill>
              </a:rPr>
              <a:t>plantaris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medialis</a:t>
            </a:r>
            <a:r>
              <a:rPr lang="en-US" dirty="0">
                <a:solidFill>
                  <a:srgbClr val="FF0000"/>
                </a:solidFill>
              </a:rPr>
              <a:t>, a. </a:t>
            </a:r>
            <a:r>
              <a:rPr lang="en-US" dirty="0" err="1">
                <a:solidFill>
                  <a:srgbClr val="FF0000"/>
                </a:solidFill>
              </a:rPr>
              <a:t>femoralis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caudalis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a.tibialis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caudalis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err="1"/>
              <a:t>Inervasi</a:t>
            </a:r>
            <a:r>
              <a:rPr lang="en-US" dirty="0"/>
              <a:t>: </a:t>
            </a:r>
            <a:r>
              <a:rPr lang="en-US" dirty="0">
                <a:solidFill>
                  <a:srgbClr val="FF0000"/>
                </a:solidFill>
              </a:rPr>
              <a:t>n. </a:t>
            </a:r>
            <a:r>
              <a:rPr lang="en-US" dirty="0" err="1">
                <a:solidFill>
                  <a:srgbClr val="FF0000"/>
                </a:solidFill>
              </a:rPr>
              <a:t>tibialis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err="1"/>
              <a:t>Fungsi</a:t>
            </a:r>
            <a:r>
              <a:rPr lang="en-US" dirty="0"/>
              <a:t>: flexor </a:t>
            </a:r>
            <a:r>
              <a:rPr lang="en-US" dirty="0" err="1"/>
              <a:t>persendian</a:t>
            </a:r>
            <a:r>
              <a:rPr lang="en-US" dirty="0"/>
              <a:t> </a:t>
            </a:r>
            <a:r>
              <a:rPr lang="en-US" dirty="0" err="1"/>
              <a:t>digiti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m. Flexor </a:t>
            </a:r>
            <a:r>
              <a:rPr lang="en-US" dirty="0" err="1" smtClean="0"/>
              <a:t>digitorum</a:t>
            </a:r>
            <a:r>
              <a:rPr lang="en-US" dirty="0" smtClean="0"/>
              <a:t> </a:t>
            </a:r>
            <a:r>
              <a:rPr lang="en-US" dirty="0" err="1" smtClean="0"/>
              <a:t>superficialis</a:t>
            </a:r>
            <a:r>
              <a:rPr lang="en-US" dirty="0" smtClean="0"/>
              <a:t> (no.13)</a:t>
            </a:r>
            <a:endParaRPr lang="en-US" dirty="0"/>
          </a:p>
        </p:txBody>
      </p:sp>
      <p:pic>
        <p:nvPicPr>
          <p:cNvPr id="4" name="Content Placeholder 3" descr="eca musculus goluteus femoral lateral popesko.jpg"/>
          <p:cNvPicPr>
            <a:picLocks noGrp="1" noChangeAspect="1"/>
          </p:cNvPicPr>
          <p:nvPr>
            <p:ph idx="1"/>
          </p:nvPr>
        </p:nvPicPr>
        <p:blipFill>
          <a:blip r:embed="rId2"/>
          <a:srcRect t="38828" r="67078" b="37097"/>
          <a:stretch>
            <a:fillRect/>
          </a:stretch>
        </p:blipFill>
        <p:spPr>
          <a:xfrm>
            <a:off x="1419945" y="1600200"/>
            <a:ext cx="6304109" cy="45259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M.Flexor digitorum profundus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err="1"/>
              <a:t>Terletak</a:t>
            </a:r>
            <a:r>
              <a:rPr lang="en-US" sz="2800" dirty="0"/>
              <a:t> </a:t>
            </a:r>
            <a:r>
              <a:rPr lang="en-US" sz="2800" dirty="0" err="1"/>
              <a:t>di</a:t>
            </a:r>
            <a:r>
              <a:rPr lang="en-US" sz="2800" dirty="0"/>
              <a:t> </a:t>
            </a:r>
            <a:r>
              <a:rPr lang="en-US" sz="2800" dirty="0" err="1"/>
              <a:t>permukaan</a:t>
            </a:r>
            <a:r>
              <a:rPr lang="en-US" sz="2800" dirty="0"/>
              <a:t> </a:t>
            </a:r>
            <a:r>
              <a:rPr lang="en-US" sz="2800" dirty="0" err="1"/>
              <a:t>caudolateral</a:t>
            </a:r>
            <a:r>
              <a:rPr lang="en-US" sz="2800" dirty="0"/>
              <a:t> </a:t>
            </a:r>
            <a:r>
              <a:rPr lang="en-US" sz="2800" dirty="0" err="1"/>
              <a:t>os</a:t>
            </a:r>
            <a:r>
              <a:rPr lang="en-US" sz="2800" dirty="0"/>
              <a:t> tibia, </a:t>
            </a:r>
            <a:r>
              <a:rPr lang="en-US" sz="2800" dirty="0" err="1"/>
              <a:t>berdasarkan</a:t>
            </a:r>
            <a:r>
              <a:rPr lang="en-US" sz="2800" dirty="0"/>
              <a:t> </a:t>
            </a:r>
            <a:r>
              <a:rPr lang="en-US" sz="2800" dirty="0" err="1"/>
              <a:t>origonya</a:t>
            </a:r>
            <a:r>
              <a:rPr lang="en-US" sz="2800" dirty="0"/>
              <a:t> </a:t>
            </a:r>
            <a:r>
              <a:rPr lang="en-US" sz="2800" dirty="0" err="1"/>
              <a:t>terdiri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3 caput: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/>
              <a:t>	1. caput medial= </a:t>
            </a:r>
            <a:r>
              <a:rPr lang="en-US" sz="2800" dirty="0" err="1">
                <a:solidFill>
                  <a:srgbClr val="FF0000"/>
                </a:solidFill>
              </a:rPr>
              <a:t>m.flexor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digitorum</a:t>
            </a:r>
            <a:r>
              <a:rPr lang="en-US" sz="2800" dirty="0">
                <a:solidFill>
                  <a:srgbClr val="FF0000"/>
                </a:solidFill>
              </a:rPr>
              <a:t> (</a:t>
            </a:r>
            <a:r>
              <a:rPr lang="en-US" sz="2800" dirty="0" err="1">
                <a:solidFill>
                  <a:srgbClr val="FF0000"/>
                </a:solidFill>
              </a:rPr>
              <a:t>pedis</a:t>
            </a:r>
            <a:r>
              <a:rPr lang="en-US" sz="2800" dirty="0">
                <a:solidFill>
                  <a:srgbClr val="FF0000"/>
                </a:solidFill>
              </a:rPr>
              <a:t>) </a:t>
            </a:r>
            <a:r>
              <a:rPr lang="en-US" sz="2800" dirty="0" err="1">
                <a:solidFill>
                  <a:srgbClr val="FF0000"/>
                </a:solidFill>
              </a:rPr>
              <a:t>longus</a:t>
            </a:r>
            <a:endParaRPr lang="en-US" sz="2800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/>
              <a:t>	2. caput superficial=</a:t>
            </a:r>
            <a:r>
              <a:rPr lang="en-US" sz="2800" dirty="0" err="1">
                <a:solidFill>
                  <a:srgbClr val="FF0000"/>
                </a:solidFill>
              </a:rPr>
              <a:t>m.tibialis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caudalis</a:t>
            </a:r>
            <a:endParaRPr lang="en-US" sz="2800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/>
              <a:t>	3. caput </a:t>
            </a:r>
            <a:r>
              <a:rPr lang="en-US" sz="2800" dirty="0" err="1"/>
              <a:t>profundus</a:t>
            </a:r>
            <a:r>
              <a:rPr lang="en-US" sz="2800" dirty="0"/>
              <a:t>=</a:t>
            </a:r>
            <a:r>
              <a:rPr lang="en-US" sz="2800" dirty="0" err="1">
                <a:solidFill>
                  <a:srgbClr val="FF0000"/>
                </a:solidFill>
              </a:rPr>
              <a:t>m.flexor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hallucis</a:t>
            </a:r>
            <a:r>
              <a:rPr lang="en-US" sz="2800" dirty="0">
                <a:solidFill>
                  <a:srgbClr val="FF0000"/>
                </a:solidFill>
              </a:rPr>
              <a:t>(</a:t>
            </a:r>
            <a:r>
              <a:rPr lang="en-US" sz="2800" dirty="0" err="1">
                <a:solidFill>
                  <a:srgbClr val="FF0000"/>
                </a:solidFill>
              </a:rPr>
              <a:t>digiti</a:t>
            </a:r>
            <a:r>
              <a:rPr lang="en-US" sz="2800" dirty="0">
                <a:solidFill>
                  <a:srgbClr val="FF0000"/>
                </a:solidFill>
              </a:rPr>
              <a:t> I ) </a:t>
            </a:r>
            <a:r>
              <a:rPr lang="en-US" sz="2800" dirty="0" err="1">
                <a:solidFill>
                  <a:srgbClr val="FF0000"/>
                </a:solidFill>
              </a:rPr>
              <a:t>longus</a:t>
            </a:r>
            <a:endParaRPr lang="en-US" sz="2800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 err="1"/>
              <a:t>Vascularisasi</a:t>
            </a:r>
            <a:r>
              <a:rPr lang="en-US" sz="2800" dirty="0"/>
              <a:t>: </a:t>
            </a:r>
            <a:r>
              <a:rPr lang="en-US" sz="2800" dirty="0">
                <a:solidFill>
                  <a:srgbClr val="FF0000"/>
                </a:solidFill>
              </a:rPr>
              <a:t>a. </a:t>
            </a:r>
            <a:r>
              <a:rPr lang="en-US" sz="2800" dirty="0" err="1">
                <a:solidFill>
                  <a:srgbClr val="FF0000"/>
                </a:solidFill>
              </a:rPr>
              <a:t>tibialis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cranialis</a:t>
            </a:r>
            <a:r>
              <a:rPr lang="en-US" sz="2800" dirty="0">
                <a:solidFill>
                  <a:srgbClr val="FF0000"/>
                </a:solidFill>
              </a:rPr>
              <a:t> et </a:t>
            </a:r>
            <a:r>
              <a:rPr lang="en-US" sz="2800" dirty="0" err="1">
                <a:solidFill>
                  <a:srgbClr val="FF0000"/>
                </a:solidFill>
              </a:rPr>
              <a:t>caudalis</a:t>
            </a:r>
            <a:endParaRPr lang="en-US" sz="2800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 err="1"/>
              <a:t>Inervasi</a:t>
            </a:r>
            <a:r>
              <a:rPr lang="en-US" sz="2800" dirty="0"/>
              <a:t>: </a:t>
            </a:r>
            <a:r>
              <a:rPr lang="en-US" sz="2800" dirty="0">
                <a:solidFill>
                  <a:srgbClr val="FF0000"/>
                </a:solidFill>
              </a:rPr>
              <a:t>n. </a:t>
            </a:r>
            <a:r>
              <a:rPr lang="en-US" sz="2800" dirty="0" err="1">
                <a:solidFill>
                  <a:srgbClr val="FF0000"/>
                </a:solidFill>
              </a:rPr>
              <a:t>tibialis</a:t>
            </a:r>
            <a:endParaRPr lang="en-US" sz="2800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 err="1"/>
              <a:t>Fungsi</a:t>
            </a:r>
            <a:r>
              <a:rPr lang="en-US" sz="2800" dirty="0"/>
              <a:t>: flexor </a:t>
            </a:r>
            <a:r>
              <a:rPr lang="en-US" sz="2800" dirty="0" err="1"/>
              <a:t>persendian</a:t>
            </a:r>
            <a:r>
              <a:rPr lang="en-US" sz="2800" dirty="0"/>
              <a:t> </a:t>
            </a:r>
            <a:r>
              <a:rPr lang="en-US" sz="2800" dirty="0" err="1"/>
              <a:t>digiti</a:t>
            </a:r>
            <a:endParaRPr lang="en-US" sz="28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471874"/>
          </a:xfrm>
          <a:ln w="28575">
            <a:solidFill>
              <a:srgbClr val="FF6699"/>
            </a:solidFill>
            <a:prstDash val="dash"/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 err="1" smtClean="0">
                <a:solidFill>
                  <a:srgbClr val="FF0000"/>
                </a:solidFill>
              </a:rPr>
              <a:t>Penghitungan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pulsus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hewan</a:t>
            </a:r>
            <a:r>
              <a:rPr lang="en-US" dirty="0" smtClean="0"/>
              <a:t> </a:t>
            </a:r>
            <a:r>
              <a:rPr lang="en-US" dirty="0" err="1" smtClean="0"/>
              <a:t>kecil</a:t>
            </a:r>
            <a:r>
              <a:rPr lang="en-US" dirty="0" smtClean="0"/>
              <a:t>: </a:t>
            </a:r>
            <a:r>
              <a:rPr lang="en-US" dirty="0" err="1" smtClean="0"/>
              <a:t>A.femoralis</a:t>
            </a: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b="1" dirty="0" err="1" smtClean="0">
                <a:solidFill>
                  <a:srgbClr val="FF0000"/>
                </a:solidFill>
              </a:rPr>
              <a:t>Penyuntikan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intravena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/>
              <a:t>hewan</a:t>
            </a:r>
            <a:r>
              <a:rPr lang="en-US" dirty="0" smtClean="0"/>
              <a:t> </a:t>
            </a:r>
            <a:r>
              <a:rPr lang="en-US" dirty="0" err="1" smtClean="0"/>
              <a:t>kecil</a:t>
            </a:r>
            <a:r>
              <a:rPr lang="en-US" dirty="0" smtClean="0"/>
              <a:t>: </a:t>
            </a:r>
            <a:r>
              <a:rPr lang="en-US" dirty="0" err="1" smtClean="0"/>
              <a:t>V.saphena</a:t>
            </a:r>
            <a:r>
              <a:rPr lang="en-US" dirty="0" smtClean="0"/>
              <a:t> </a:t>
            </a:r>
            <a:r>
              <a:rPr lang="en-US" dirty="0" err="1" smtClean="0"/>
              <a:t>lateralis</a:t>
            </a: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b="1" dirty="0" err="1" smtClean="0">
                <a:solidFill>
                  <a:srgbClr val="FF0000"/>
                </a:solidFill>
              </a:rPr>
              <a:t>Eksplorasi</a:t>
            </a:r>
            <a:r>
              <a:rPr lang="en-US" b="1" dirty="0" smtClean="0">
                <a:solidFill>
                  <a:srgbClr val="FF0000"/>
                </a:solidFill>
              </a:rPr>
              <a:t> rectal </a:t>
            </a:r>
            <a:r>
              <a:rPr lang="en-US" dirty="0" err="1" smtClean="0"/>
              <a:t>berkaitan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kesehatan</a:t>
            </a:r>
            <a:r>
              <a:rPr lang="en-US" dirty="0" smtClean="0"/>
              <a:t> </a:t>
            </a:r>
            <a:r>
              <a:rPr lang="en-US" dirty="0" err="1" smtClean="0"/>
              <a:t>reproduksi</a:t>
            </a:r>
            <a:r>
              <a:rPr lang="en-US" dirty="0" smtClean="0"/>
              <a:t> : </a:t>
            </a:r>
            <a:r>
              <a:rPr lang="en-US" dirty="0" err="1" smtClean="0"/>
              <a:t>menentukan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ovarium</a:t>
            </a:r>
            <a:r>
              <a:rPr lang="en-US" dirty="0" smtClean="0"/>
              <a:t>, </a:t>
            </a:r>
            <a:r>
              <a:rPr lang="en-US" dirty="0" err="1" smtClean="0"/>
              <a:t>pemeriksaan</a:t>
            </a:r>
            <a:r>
              <a:rPr lang="en-US" dirty="0" smtClean="0"/>
              <a:t> </a:t>
            </a:r>
            <a:r>
              <a:rPr lang="en-US" dirty="0" err="1" smtClean="0"/>
              <a:t>kebuntingan</a:t>
            </a:r>
            <a:r>
              <a:rPr lang="en-US" dirty="0" smtClean="0"/>
              <a:t> </a:t>
            </a:r>
            <a:r>
              <a:rPr lang="en-US" dirty="0" err="1" smtClean="0"/>
              <a:t>dll</a:t>
            </a:r>
            <a:r>
              <a:rPr lang="en-US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m. Flexor </a:t>
            </a:r>
            <a:r>
              <a:rPr lang="en-US" dirty="0" err="1" smtClean="0"/>
              <a:t>hallucis</a:t>
            </a:r>
            <a:r>
              <a:rPr lang="en-US" dirty="0" smtClean="0"/>
              <a:t> (</a:t>
            </a:r>
            <a:r>
              <a:rPr lang="en-US" dirty="0" err="1" smtClean="0"/>
              <a:t>digiti</a:t>
            </a:r>
            <a:r>
              <a:rPr lang="en-US" dirty="0" smtClean="0"/>
              <a:t> I) </a:t>
            </a:r>
            <a:r>
              <a:rPr lang="en-US" dirty="0" err="1" smtClean="0"/>
              <a:t>longus</a:t>
            </a:r>
            <a:r>
              <a:rPr lang="en-US" dirty="0" smtClean="0"/>
              <a:t> (no.15) &amp; m. </a:t>
            </a:r>
            <a:r>
              <a:rPr lang="en-US" dirty="0" err="1" smtClean="0"/>
              <a:t>Tibialis</a:t>
            </a:r>
            <a:r>
              <a:rPr lang="en-US" dirty="0" smtClean="0"/>
              <a:t> </a:t>
            </a:r>
            <a:r>
              <a:rPr lang="en-US" dirty="0" err="1" smtClean="0"/>
              <a:t>caudalis</a:t>
            </a:r>
            <a:r>
              <a:rPr lang="en-US" dirty="0" smtClean="0"/>
              <a:t> (no.14)</a:t>
            </a:r>
            <a:endParaRPr lang="en-US" dirty="0"/>
          </a:p>
        </p:txBody>
      </p:sp>
      <p:pic>
        <p:nvPicPr>
          <p:cNvPr id="4" name="Content Placeholder 3" descr="eca musculus goluteus femoral lateral popesko.jpg"/>
          <p:cNvPicPr>
            <a:picLocks noGrp="1" noChangeAspect="1"/>
          </p:cNvPicPr>
          <p:nvPr>
            <p:ph idx="1"/>
          </p:nvPr>
        </p:nvPicPr>
        <p:blipFill>
          <a:blip r:embed="rId2"/>
          <a:srcRect t="38828" r="67078" b="37097"/>
          <a:stretch>
            <a:fillRect/>
          </a:stretch>
        </p:blipFill>
        <p:spPr>
          <a:xfrm>
            <a:off x="1419945" y="1600200"/>
            <a:ext cx="6304109" cy="45259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M.soleus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Terletak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sudut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cranial m. flexor  </a:t>
            </a:r>
            <a:r>
              <a:rPr lang="en-US" dirty="0" err="1">
                <a:solidFill>
                  <a:srgbClr val="FF0000"/>
                </a:solidFill>
              </a:rPr>
              <a:t>hallucis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dirty="0" err="1">
                <a:solidFill>
                  <a:srgbClr val="FF0000"/>
                </a:solidFill>
              </a:rPr>
              <a:t>digiti</a:t>
            </a:r>
            <a:r>
              <a:rPr lang="en-US" dirty="0">
                <a:solidFill>
                  <a:srgbClr val="FF0000"/>
                </a:solidFill>
              </a:rPr>
              <a:t> I)</a:t>
            </a:r>
            <a:r>
              <a:rPr lang="en-US" dirty="0"/>
              <a:t> </a:t>
            </a:r>
            <a:r>
              <a:rPr lang="en-US" dirty="0" err="1"/>
              <a:t>longus</a:t>
            </a:r>
            <a:endParaRPr lang="en-US" dirty="0"/>
          </a:p>
          <a:p>
            <a:r>
              <a:rPr lang="en-US" dirty="0" err="1"/>
              <a:t>Origo</a:t>
            </a:r>
            <a:r>
              <a:rPr lang="en-US" dirty="0"/>
              <a:t>: caput fibula</a:t>
            </a:r>
          </a:p>
          <a:p>
            <a:r>
              <a:rPr lang="en-US" dirty="0" err="1"/>
              <a:t>Insertio</a:t>
            </a:r>
            <a:r>
              <a:rPr lang="en-US" dirty="0"/>
              <a:t>: m. </a:t>
            </a:r>
            <a:r>
              <a:rPr lang="en-US" dirty="0" err="1"/>
              <a:t>gastrocnemius</a:t>
            </a:r>
            <a:r>
              <a:rPr lang="en-US" dirty="0"/>
              <a:t> caput lateral</a:t>
            </a:r>
          </a:p>
          <a:p>
            <a:r>
              <a:rPr lang="en-US" dirty="0" err="1"/>
              <a:t>Vascularisasi</a:t>
            </a:r>
            <a:r>
              <a:rPr lang="en-US" dirty="0"/>
              <a:t>: </a:t>
            </a:r>
            <a:r>
              <a:rPr lang="en-US" dirty="0">
                <a:solidFill>
                  <a:srgbClr val="FF0000"/>
                </a:solidFill>
              </a:rPr>
              <a:t>a. </a:t>
            </a:r>
            <a:r>
              <a:rPr lang="en-US" dirty="0" err="1">
                <a:solidFill>
                  <a:srgbClr val="FF0000"/>
                </a:solidFill>
              </a:rPr>
              <a:t>popliteus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err="1"/>
              <a:t>Inervasi</a:t>
            </a:r>
            <a:r>
              <a:rPr lang="en-US" dirty="0"/>
              <a:t>: </a:t>
            </a:r>
            <a:r>
              <a:rPr lang="en-US" dirty="0">
                <a:solidFill>
                  <a:srgbClr val="FF0000"/>
                </a:solidFill>
              </a:rPr>
              <a:t>n. </a:t>
            </a:r>
            <a:r>
              <a:rPr lang="en-US" dirty="0" err="1">
                <a:solidFill>
                  <a:srgbClr val="FF0000"/>
                </a:solidFill>
              </a:rPr>
              <a:t>tibialis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err="1"/>
              <a:t>Fungsi</a:t>
            </a:r>
            <a:r>
              <a:rPr lang="en-US" dirty="0"/>
              <a:t>: </a:t>
            </a:r>
            <a:r>
              <a:rPr lang="en-US" dirty="0" err="1"/>
              <a:t>bersama</a:t>
            </a:r>
            <a:r>
              <a:rPr lang="en-US" dirty="0"/>
              <a:t> m. </a:t>
            </a:r>
            <a:r>
              <a:rPr lang="en-US" dirty="0" err="1"/>
              <a:t>gastrocnemius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extensor </a:t>
            </a:r>
            <a:r>
              <a:rPr lang="en-US" dirty="0" err="1"/>
              <a:t>persendian</a:t>
            </a:r>
            <a:r>
              <a:rPr lang="en-US" dirty="0"/>
              <a:t> tarsus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M. </a:t>
            </a:r>
            <a:r>
              <a:rPr lang="en-US" dirty="0" err="1" smtClean="0"/>
              <a:t>soleus</a:t>
            </a:r>
            <a:r>
              <a:rPr lang="en-US" dirty="0" smtClean="0"/>
              <a:t> (no.17)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20337551">
            <a:off x="2212942" y="1527861"/>
            <a:ext cx="1560860" cy="5142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Arrow Connector 5"/>
          <p:cNvCxnSpPr/>
          <p:nvPr/>
        </p:nvCxnSpPr>
        <p:spPr>
          <a:xfrm flipV="1">
            <a:off x="2428860" y="1428736"/>
            <a:ext cx="1000132" cy="642942"/>
          </a:xfrm>
          <a:prstGeom prst="straightConnector1">
            <a:avLst/>
          </a:prstGeom>
          <a:ln w="76200">
            <a:solidFill>
              <a:srgbClr val="FF6699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M.Extensor digitorum brevis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 </a:t>
            </a:r>
            <a:r>
              <a:rPr lang="en-US" sz="2800" dirty="0" err="1"/>
              <a:t>otot</a:t>
            </a:r>
            <a:r>
              <a:rPr lang="en-US" sz="2800" dirty="0"/>
              <a:t> </a:t>
            </a:r>
            <a:r>
              <a:rPr lang="en-US" sz="2800" dirty="0" err="1"/>
              <a:t>ini</a:t>
            </a:r>
            <a:r>
              <a:rPr lang="en-US" sz="2800" dirty="0"/>
              <a:t> </a:t>
            </a:r>
            <a:r>
              <a:rPr lang="en-US" sz="2800" dirty="0" err="1">
                <a:solidFill>
                  <a:srgbClr val="FF0000"/>
                </a:solidFill>
              </a:rPr>
              <a:t>pendek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>
                <a:solidFill>
                  <a:srgbClr val="FF0000"/>
                </a:solidFill>
              </a:rPr>
              <a:t>kecil</a:t>
            </a:r>
            <a:r>
              <a:rPr lang="en-US" sz="2800" dirty="0"/>
              <a:t>, </a:t>
            </a:r>
            <a:r>
              <a:rPr lang="en-US" sz="2800" dirty="0" err="1"/>
              <a:t>terletak</a:t>
            </a:r>
            <a:r>
              <a:rPr lang="en-US" sz="2800" dirty="0"/>
              <a:t> </a:t>
            </a:r>
            <a:r>
              <a:rPr lang="en-US" sz="2800" dirty="0" err="1">
                <a:solidFill>
                  <a:srgbClr val="FF0000"/>
                </a:solidFill>
              </a:rPr>
              <a:t>di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permukaan</a:t>
            </a:r>
            <a:r>
              <a:rPr lang="en-US" sz="2800" dirty="0">
                <a:solidFill>
                  <a:srgbClr val="FF0000"/>
                </a:solidFill>
              </a:rPr>
              <a:t> dorsal </a:t>
            </a:r>
            <a:r>
              <a:rPr lang="en-US" sz="2800" dirty="0" err="1">
                <a:solidFill>
                  <a:srgbClr val="FF0000"/>
                </a:solidFill>
              </a:rPr>
              <a:t>os</a:t>
            </a:r>
            <a:r>
              <a:rPr lang="en-US" sz="2800" dirty="0">
                <a:solidFill>
                  <a:srgbClr val="FF0000"/>
                </a:solidFill>
              </a:rPr>
              <a:t> tarsus</a:t>
            </a:r>
            <a:r>
              <a:rPr lang="en-US" sz="2800" dirty="0"/>
              <a:t>, </a:t>
            </a:r>
            <a:r>
              <a:rPr lang="en-US" sz="2800" dirty="0" err="1"/>
              <a:t>yaitu</a:t>
            </a:r>
            <a:r>
              <a:rPr lang="en-US" sz="2800" dirty="0"/>
              <a:t> </a:t>
            </a:r>
            <a:r>
              <a:rPr lang="en-US" sz="2800" dirty="0" err="1"/>
              <a:t>diantara</a:t>
            </a:r>
            <a:r>
              <a:rPr lang="en-US" sz="2800" dirty="0"/>
              <a:t> m. extensor </a:t>
            </a:r>
            <a:r>
              <a:rPr lang="en-US" sz="2800" dirty="0" err="1"/>
              <a:t>digitorum</a:t>
            </a:r>
            <a:r>
              <a:rPr lang="en-US" sz="2800" dirty="0"/>
              <a:t> </a:t>
            </a:r>
            <a:r>
              <a:rPr lang="en-US" sz="2800" dirty="0" err="1"/>
              <a:t>lateralis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m. extensor </a:t>
            </a:r>
            <a:r>
              <a:rPr lang="en-US" sz="2800" dirty="0" err="1"/>
              <a:t>digitorum</a:t>
            </a:r>
            <a:r>
              <a:rPr lang="en-US" sz="2800" dirty="0"/>
              <a:t> </a:t>
            </a:r>
            <a:r>
              <a:rPr lang="en-US" sz="2800" dirty="0" err="1"/>
              <a:t>longum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 err="1"/>
              <a:t>Origo</a:t>
            </a:r>
            <a:r>
              <a:rPr lang="en-US" sz="2800" dirty="0"/>
              <a:t>: </a:t>
            </a:r>
            <a:r>
              <a:rPr lang="en-US" sz="2800" dirty="0" err="1"/>
              <a:t>facies</a:t>
            </a:r>
            <a:r>
              <a:rPr lang="en-US" sz="2800" dirty="0"/>
              <a:t> </a:t>
            </a:r>
            <a:r>
              <a:rPr lang="en-US" sz="2800" dirty="0" err="1"/>
              <a:t>sorsalis</a:t>
            </a:r>
            <a:r>
              <a:rPr lang="en-US" sz="2800" dirty="0"/>
              <a:t> </a:t>
            </a:r>
            <a:r>
              <a:rPr lang="en-US" sz="2800" dirty="0" err="1"/>
              <a:t>os</a:t>
            </a:r>
            <a:r>
              <a:rPr lang="en-US" sz="2800" dirty="0"/>
              <a:t> talus</a:t>
            </a:r>
          </a:p>
          <a:p>
            <a:pPr>
              <a:lnSpc>
                <a:spcPct val="90000"/>
              </a:lnSpc>
            </a:pPr>
            <a:r>
              <a:rPr lang="en-US" sz="2800" dirty="0" err="1"/>
              <a:t>Insertio</a:t>
            </a:r>
            <a:r>
              <a:rPr lang="en-US" sz="2800" dirty="0"/>
              <a:t>: proximal </a:t>
            </a:r>
            <a:r>
              <a:rPr lang="en-US" sz="2800" dirty="0" err="1"/>
              <a:t>os</a:t>
            </a:r>
            <a:r>
              <a:rPr lang="en-US" sz="2800" dirty="0"/>
              <a:t> metatarsus</a:t>
            </a:r>
          </a:p>
          <a:p>
            <a:pPr>
              <a:lnSpc>
                <a:spcPct val="90000"/>
              </a:lnSpc>
            </a:pPr>
            <a:r>
              <a:rPr lang="en-US" sz="2800" dirty="0" err="1"/>
              <a:t>Vascularisasi</a:t>
            </a:r>
            <a:r>
              <a:rPr lang="en-US" sz="2800" dirty="0"/>
              <a:t>: </a:t>
            </a:r>
            <a:r>
              <a:rPr lang="en-US" sz="2800" dirty="0">
                <a:solidFill>
                  <a:srgbClr val="FF0000"/>
                </a:solidFill>
              </a:rPr>
              <a:t>a. </a:t>
            </a:r>
            <a:r>
              <a:rPr lang="en-US" sz="2800" dirty="0" err="1">
                <a:solidFill>
                  <a:srgbClr val="FF0000"/>
                </a:solidFill>
              </a:rPr>
              <a:t>metatarsalia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dorsalis</a:t>
            </a:r>
            <a:r>
              <a:rPr lang="en-US" sz="2800" dirty="0">
                <a:solidFill>
                  <a:srgbClr val="FF0000"/>
                </a:solidFill>
              </a:rPr>
              <a:t> III</a:t>
            </a:r>
          </a:p>
          <a:p>
            <a:pPr>
              <a:lnSpc>
                <a:spcPct val="90000"/>
              </a:lnSpc>
            </a:pPr>
            <a:r>
              <a:rPr lang="en-US" sz="2800" dirty="0" err="1"/>
              <a:t>Inervasi</a:t>
            </a:r>
            <a:r>
              <a:rPr lang="en-US" sz="2800" dirty="0"/>
              <a:t>: </a:t>
            </a:r>
            <a:r>
              <a:rPr lang="en-US" sz="2800" dirty="0" err="1">
                <a:solidFill>
                  <a:srgbClr val="FF0000"/>
                </a:solidFill>
              </a:rPr>
              <a:t>n.fibularis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profunda</a:t>
            </a:r>
            <a:endParaRPr lang="en-US" sz="2800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800" dirty="0" err="1"/>
              <a:t>Fungsi</a:t>
            </a:r>
            <a:r>
              <a:rPr lang="en-US" sz="2800" dirty="0"/>
              <a:t>: </a:t>
            </a:r>
            <a:r>
              <a:rPr lang="en-US" sz="2800" dirty="0" err="1"/>
              <a:t>membantu</a:t>
            </a:r>
            <a:r>
              <a:rPr lang="en-US" sz="2800" dirty="0"/>
              <a:t> m. extensor </a:t>
            </a:r>
            <a:r>
              <a:rPr lang="en-US" sz="2800" dirty="0" err="1"/>
              <a:t>digitorum</a:t>
            </a:r>
            <a:r>
              <a:rPr lang="en-US" sz="2800" dirty="0"/>
              <a:t> </a:t>
            </a:r>
            <a:r>
              <a:rPr lang="en-US" sz="2800" dirty="0" err="1"/>
              <a:t>longum</a:t>
            </a:r>
            <a:r>
              <a:rPr lang="en-US" sz="2800" dirty="0"/>
              <a:t> </a:t>
            </a:r>
            <a:r>
              <a:rPr lang="en-US" sz="2800" dirty="0" err="1"/>
              <a:t>sebagai</a:t>
            </a:r>
            <a:r>
              <a:rPr lang="en-US" sz="2800" dirty="0"/>
              <a:t> extensor </a:t>
            </a:r>
            <a:r>
              <a:rPr lang="en-US" sz="2800" dirty="0" err="1"/>
              <a:t>digiti</a:t>
            </a:r>
            <a:endParaRPr lang="en-US" sz="2800" dirty="0"/>
          </a:p>
          <a:p>
            <a:pPr>
              <a:lnSpc>
                <a:spcPct val="90000"/>
              </a:lnSpc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m. extensor </a:t>
            </a:r>
            <a:r>
              <a:rPr lang="en-US" dirty="0" err="1" smtClean="0"/>
              <a:t>digitorum</a:t>
            </a:r>
            <a:r>
              <a:rPr lang="en-US" dirty="0" smtClean="0"/>
              <a:t> </a:t>
            </a:r>
            <a:r>
              <a:rPr lang="en-US" dirty="0" err="1" smtClean="0"/>
              <a:t>brevis</a:t>
            </a:r>
            <a:r>
              <a:rPr lang="en-US" dirty="0" smtClean="0"/>
              <a:t> (no.29) </a:t>
            </a:r>
            <a:endParaRPr lang="en-US" dirty="0"/>
          </a:p>
        </p:txBody>
      </p:sp>
      <p:pic>
        <p:nvPicPr>
          <p:cNvPr id="4" name="Content Placeholder 3" descr="eca musculus goluteus femoral lateral popesko.jpg"/>
          <p:cNvPicPr>
            <a:picLocks noGrp="1" noChangeAspect="1"/>
          </p:cNvPicPr>
          <p:nvPr>
            <p:ph idx="1"/>
          </p:nvPr>
        </p:nvPicPr>
        <p:blipFill>
          <a:blip r:embed="rId2"/>
          <a:srcRect t="45821" r="65496" b="21627"/>
          <a:stretch>
            <a:fillRect/>
          </a:stretch>
        </p:blipFill>
        <p:spPr>
          <a:xfrm>
            <a:off x="2571736" y="1857364"/>
            <a:ext cx="4150318" cy="38441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8229600" cy="6477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b="1" dirty="0" err="1"/>
              <a:t>Tendo-tendo</a:t>
            </a:r>
            <a:r>
              <a:rPr lang="en-US" sz="2800" b="1" dirty="0"/>
              <a:t> m. flexor </a:t>
            </a:r>
            <a:r>
              <a:rPr lang="en-US" sz="2800" b="1" dirty="0" err="1"/>
              <a:t>digitorum</a:t>
            </a:r>
            <a:r>
              <a:rPr lang="en-US" sz="2800" b="1" dirty="0"/>
              <a:t> </a:t>
            </a:r>
            <a:r>
              <a:rPr lang="en-US" sz="2800" b="1" dirty="0" err="1"/>
              <a:t>profundus</a:t>
            </a:r>
            <a:r>
              <a:rPr lang="en-US" sz="2800" b="1" dirty="0"/>
              <a:t>, m. flexor </a:t>
            </a:r>
            <a:r>
              <a:rPr lang="en-US" sz="2800" b="1" dirty="0" err="1"/>
              <a:t>digitorum</a:t>
            </a:r>
            <a:r>
              <a:rPr lang="en-US" sz="2800" b="1" dirty="0"/>
              <a:t> </a:t>
            </a:r>
            <a:r>
              <a:rPr lang="en-US" sz="2800" b="1" dirty="0" err="1"/>
              <a:t>superficialis</a:t>
            </a:r>
            <a:r>
              <a:rPr lang="en-US" sz="2800" b="1" dirty="0"/>
              <a:t> </a:t>
            </a:r>
            <a:r>
              <a:rPr lang="en-US" sz="2800" b="1" dirty="0" err="1"/>
              <a:t>dan</a:t>
            </a:r>
            <a:r>
              <a:rPr lang="en-US" sz="2800" b="1" dirty="0"/>
              <a:t> m. </a:t>
            </a:r>
            <a:r>
              <a:rPr lang="en-US" sz="2800" b="1" dirty="0" err="1"/>
              <a:t>interosseus</a:t>
            </a:r>
            <a:r>
              <a:rPr lang="en-US" sz="2800" b="1" dirty="0"/>
              <a:t> </a:t>
            </a:r>
            <a:r>
              <a:rPr lang="en-US" sz="2800" dirty="0" err="1"/>
              <a:t>akan</a:t>
            </a:r>
            <a:r>
              <a:rPr lang="en-US" sz="2800" dirty="0"/>
              <a:t> </a:t>
            </a:r>
            <a:r>
              <a:rPr lang="en-US" sz="2800" dirty="0" err="1"/>
              <a:t>membentuk</a:t>
            </a:r>
            <a:r>
              <a:rPr lang="en-US" sz="2800" dirty="0"/>
              <a:t> </a:t>
            </a:r>
            <a:r>
              <a:rPr lang="en-US" sz="2800" dirty="0" err="1"/>
              <a:t>pipa</a:t>
            </a:r>
            <a:r>
              <a:rPr lang="en-US" sz="2800" dirty="0"/>
              <a:t> yang </a:t>
            </a:r>
            <a:r>
              <a:rPr lang="en-US" sz="2800" dirty="0" err="1"/>
              <a:t>disebut</a:t>
            </a:r>
            <a:r>
              <a:rPr lang="en-US" sz="2800" dirty="0"/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manica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flexoria</a:t>
            </a:r>
            <a:endParaRPr lang="en-US" sz="2800" b="1" i="1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800" dirty="0" err="1"/>
              <a:t>Tendo-tendo</a:t>
            </a:r>
            <a:r>
              <a:rPr lang="en-US" sz="2800" dirty="0"/>
              <a:t> yang </a:t>
            </a:r>
            <a:r>
              <a:rPr lang="en-US" sz="2800" dirty="0" err="1"/>
              <a:t>melekat</a:t>
            </a:r>
            <a:r>
              <a:rPr lang="en-US" sz="2800" dirty="0"/>
              <a:t> </a:t>
            </a:r>
            <a:r>
              <a:rPr lang="en-US" sz="2800" dirty="0" err="1"/>
              <a:t>pada</a:t>
            </a:r>
            <a:r>
              <a:rPr lang="en-US" sz="2800" dirty="0"/>
              <a:t> tuber </a:t>
            </a:r>
            <a:r>
              <a:rPr lang="en-US" sz="2800" dirty="0" err="1"/>
              <a:t>calcaneus</a:t>
            </a:r>
            <a:r>
              <a:rPr lang="en-US" sz="2800" dirty="0"/>
              <a:t> </a:t>
            </a:r>
            <a:r>
              <a:rPr lang="en-US" sz="2800" dirty="0" err="1"/>
              <a:t>dinamakan</a:t>
            </a:r>
            <a:r>
              <a:rPr lang="en-US" sz="2800" dirty="0"/>
              <a:t>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800" dirty="0"/>
              <a:t>  	1. </a:t>
            </a:r>
            <a:r>
              <a:rPr lang="en-US" sz="2800" b="1" u="sng" dirty="0" err="1"/>
              <a:t>tendo</a:t>
            </a:r>
            <a:r>
              <a:rPr lang="en-US" sz="2800" b="1" u="sng" dirty="0"/>
              <a:t> </a:t>
            </a:r>
            <a:r>
              <a:rPr lang="en-US" sz="2800" b="1" u="sng" dirty="0" err="1"/>
              <a:t>calcaneus</a:t>
            </a:r>
            <a:r>
              <a:rPr lang="en-US" sz="2800" b="1" u="sng" dirty="0"/>
              <a:t> </a:t>
            </a:r>
            <a:r>
              <a:rPr lang="en-US" sz="2800" b="1" u="sng" dirty="0" err="1"/>
              <a:t>communis</a:t>
            </a:r>
            <a:r>
              <a:rPr lang="en-US" sz="2800" dirty="0"/>
              <a:t>(=</a:t>
            </a:r>
            <a:r>
              <a:rPr lang="en-US" sz="2800" b="1" dirty="0" err="1">
                <a:solidFill>
                  <a:srgbClr val="FF0000"/>
                </a:solidFill>
              </a:rPr>
              <a:t>tendo</a:t>
            </a:r>
            <a:r>
              <a:rPr lang="en-US" sz="2800" b="1" dirty="0">
                <a:solidFill>
                  <a:srgbClr val="FF0000"/>
                </a:solidFill>
              </a:rPr>
              <a:t> hamstring</a:t>
            </a:r>
            <a:r>
              <a:rPr lang="en-US" sz="2800" dirty="0"/>
              <a:t>) yang </a:t>
            </a:r>
            <a:r>
              <a:rPr lang="en-US" sz="2800" dirty="0" err="1"/>
              <a:t>terdiri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tendo</a:t>
            </a:r>
            <a:r>
              <a:rPr lang="en-US" sz="2800" dirty="0"/>
              <a:t>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800" dirty="0"/>
              <a:t>	- M. flexor </a:t>
            </a:r>
            <a:r>
              <a:rPr lang="en-US" sz="2800" dirty="0" err="1"/>
              <a:t>digitorum</a:t>
            </a:r>
            <a:r>
              <a:rPr lang="en-US" sz="2800" dirty="0"/>
              <a:t> </a:t>
            </a:r>
            <a:r>
              <a:rPr lang="en-US" sz="2800" dirty="0" err="1"/>
              <a:t>superficialis</a:t>
            </a:r>
            <a:endParaRPr lang="en-US" sz="28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800" dirty="0"/>
              <a:t>	- m. </a:t>
            </a:r>
            <a:r>
              <a:rPr lang="en-US" sz="2800" dirty="0" err="1"/>
              <a:t>gluteobiceps</a:t>
            </a:r>
            <a:endParaRPr lang="en-US" sz="28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800" dirty="0"/>
              <a:t>	- m. </a:t>
            </a:r>
            <a:r>
              <a:rPr lang="en-US" sz="2800" dirty="0" err="1"/>
              <a:t>semitendinosus</a:t>
            </a:r>
            <a:endParaRPr lang="en-US" sz="28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800" dirty="0"/>
              <a:t>	- m. triceps </a:t>
            </a:r>
            <a:r>
              <a:rPr lang="en-US" sz="2800" dirty="0" err="1" smtClean="0"/>
              <a:t>surae</a:t>
            </a:r>
            <a:r>
              <a:rPr lang="id-ID" sz="2800" dirty="0" smtClean="0"/>
              <a:t> (Gastrocnemius + soleus)</a:t>
            </a:r>
            <a:endParaRPr lang="en-US" sz="28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800" dirty="0"/>
              <a:t>	2. </a:t>
            </a:r>
            <a:r>
              <a:rPr lang="en-US" sz="2800" b="1" u="sng" dirty="0" err="1"/>
              <a:t>tendo</a:t>
            </a:r>
            <a:r>
              <a:rPr lang="en-US" sz="2800" b="1" u="sng" dirty="0"/>
              <a:t> </a:t>
            </a:r>
            <a:r>
              <a:rPr lang="en-US" sz="2800" b="1" u="sng" dirty="0" err="1"/>
              <a:t>calcaneus</a:t>
            </a:r>
            <a:r>
              <a:rPr lang="en-US" sz="2800" b="1" u="sng" dirty="0"/>
              <a:t> </a:t>
            </a:r>
            <a:r>
              <a:rPr lang="en-US" sz="2800" dirty="0" smtClean="0"/>
              <a:t>(=</a:t>
            </a:r>
            <a:r>
              <a:rPr lang="en-US" sz="2800" b="1" dirty="0" err="1" smtClean="0">
                <a:solidFill>
                  <a:srgbClr val="FF0000"/>
                </a:solidFill>
              </a:rPr>
              <a:t>tendo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achiles</a:t>
            </a:r>
            <a:r>
              <a:rPr lang="en-US" sz="2800" dirty="0" smtClean="0"/>
              <a:t>) </a:t>
            </a:r>
            <a:r>
              <a:rPr lang="en-US" sz="2800" dirty="0"/>
              <a:t>yang </a:t>
            </a:r>
            <a:r>
              <a:rPr lang="en-US" sz="2800" dirty="0" err="1"/>
              <a:t>terdiri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tendo</a:t>
            </a:r>
            <a:r>
              <a:rPr lang="en-US" sz="2800" dirty="0"/>
              <a:t>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800" dirty="0"/>
              <a:t>	- m </a:t>
            </a:r>
            <a:r>
              <a:rPr lang="en-US" sz="2800" dirty="0" err="1"/>
              <a:t>gastrocnemius</a:t>
            </a:r>
            <a:r>
              <a:rPr lang="en-US" sz="2800" dirty="0"/>
              <a:t> caput lateral et medial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800" dirty="0"/>
              <a:t>	- m. </a:t>
            </a:r>
            <a:r>
              <a:rPr lang="en-US" sz="2800" dirty="0" err="1"/>
              <a:t>soleus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Manica</a:t>
            </a:r>
            <a:r>
              <a:rPr lang="en-US" dirty="0" smtClean="0"/>
              <a:t> </a:t>
            </a:r>
            <a:r>
              <a:rPr lang="en-US" dirty="0" err="1" smtClean="0"/>
              <a:t>flexoria</a:t>
            </a:r>
            <a:r>
              <a:rPr lang="en-US" dirty="0" smtClean="0"/>
              <a:t> &amp; </a:t>
            </a:r>
            <a:r>
              <a:rPr lang="en-US" dirty="0" err="1" smtClean="0"/>
              <a:t>retinaculum</a:t>
            </a:r>
            <a:r>
              <a:rPr lang="en-US" dirty="0" smtClean="0"/>
              <a:t> </a:t>
            </a:r>
            <a:r>
              <a:rPr lang="en-US" dirty="0" err="1" smtClean="0"/>
              <a:t>extensoria</a:t>
            </a:r>
            <a:endParaRPr lang="en-US" dirty="0"/>
          </a:p>
        </p:txBody>
      </p:sp>
      <p:pic>
        <p:nvPicPr>
          <p:cNvPr id="4" name="Content Placeholder 3" descr="eca musculus goluteus femoral lateral popesko.jpg"/>
          <p:cNvPicPr>
            <a:picLocks noGrp="1" noChangeAspect="1"/>
          </p:cNvPicPr>
          <p:nvPr>
            <p:ph idx="1"/>
          </p:nvPr>
        </p:nvPicPr>
        <p:blipFill>
          <a:blip r:embed="rId2"/>
          <a:srcRect t="55023" r="65496" b="2874"/>
          <a:stretch>
            <a:fillRect/>
          </a:stretch>
        </p:blipFill>
        <p:spPr>
          <a:xfrm>
            <a:off x="1071538" y="1693400"/>
            <a:ext cx="3714776" cy="4450244"/>
          </a:xfrm>
        </p:spPr>
      </p:pic>
      <p:sp>
        <p:nvSpPr>
          <p:cNvPr id="5" name="TextBox 4"/>
          <p:cNvSpPr txBox="1"/>
          <p:nvPr/>
        </p:nvSpPr>
        <p:spPr>
          <a:xfrm>
            <a:off x="5429256" y="1785926"/>
            <a:ext cx="292895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Manica</a:t>
            </a:r>
            <a:r>
              <a:rPr lang="en-US" dirty="0" smtClean="0"/>
              <a:t> </a:t>
            </a:r>
            <a:r>
              <a:rPr lang="en-US" dirty="0" err="1" smtClean="0"/>
              <a:t>flexoria</a:t>
            </a:r>
            <a:r>
              <a:rPr lang="en-US" dirty="0" smtClean="0"/>
              <a:t>:</a:t>
            </a:r>
          </a:p>
          <a:p>
            <a:r>
              <a:rPr lang="en-US" dirty="0" smtClean="0"/>
              <a:t>13. </a:t>
            </a:r>
            <a:r>
              <a:rPr lang="en-US" dirty="0" err="1" smtClean="0"/>
              <a:t>Tendo</a:t>
            </a:r>
            <a:r>
              <a:rPr lang="en-US" dirty="0" smtClean="0"/>
              <a:t> m. flexor </a:t>
            </a:r>
            <a:r>
              <a:rPr lang="en-US" dirty="0" err="1" smtClean="0"/>
              <a:t>digitorum</a:t>
            </a:r>
            <a:r>
              <a:rPr lang="en-US" dirty="0" smtClean="0"/>
              <a:t> </a:t>
            </a:r>
            <a:r>
              <a:rPr lang="en-US" dirty="0" err="1" smtClean="0"/>
              <a:t>superficialis</a:t>
            </a:r>
            <a:endParaRPr lang="en-US" dirty="0" smtClean="0"/>
          </a:p>
          <a:p>
            <a:r>
              <a:rPr lang="en-US" dirty="0" smtClean="0"/>
              <a:t>21. </a:t>
            </a:r>
            <a:r>
              <a:rPr lang="en-US" dirty="0" err="1" smtClean="0"/>
              <a:t>Tendo</a:t>
            </a:r>
            <a:r>
              <a:rPr lang="en-US" dirty="0" smtClean="0"/>
              <a:t> m. flexor </a:t>
            </a:r>
            <a:r>
              <a:rPr lang="en-US" dirty="0" err="1" smtClean="0"/>
              <a:t>digitorum</a:t>
            </a:r>
            <a:r>
              <a:rPr lang="en-US" dirty="0" smtClean="0"/>
              <a:t> </a:t>
            </a:r>
            <a:r>
              <a:rPr lang="en-US" dirty="0" err="1" smtClean="0"/>
              <a:t>profunda</a:t>
            </a:r>
            <a:endParaRPr lang="en-US" dirty="0" smtClean="0"/>
          </a:p>
          <a:p>
            <a:r>
              <a:rPr lang="en-US" dirty="0" smtClean="0"/>
              <a:t>22. m. </a:t>
            </a:r>
            <a:r>
              <a:rPr lang="en-US" dirty="0" err="1" smtClean="0"/>
              <a:t>interoseus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Retinaculum</a:t>
            </a:r>
            <a:r>
              <a:rPr lang="en-US" dirty="0" smtClean="0"/>
              <a:t> </a:t>
            </a:r>
            <a:r>
              <a:rPr lang="en-US" dirty="0" err="1" smtClean="0"/>
              <a:t>extensoria</a:t>
            </a:r>
            <a:r>
              <a:rPr lang="en-US" dirty="0" smtClean="0"/>
              <a:t>:</a:t>
            </a:r>
          </a:p>
          <a:p>
            <a:r>
              <a:rPr lang="en-US" dirty="0" smtClean="0"/>
              <a:t>28. </a:t>
            </a:r>
            <a:r>
              <a:rPr lang="en-US" dirty="0" err="1" smtClean="0"/>
              <a:t>Retinaculum</a:t>
            </a:r>
            <a:r>
              <a:rPr lang="en-US" dirty="0" smtClean="0"/>
              <a:t> </a:t>
            </a:r>
            <a:r>
              <a:rPr lang="en-US" dirty="0" err="1" smtClean="0"/>
              <a:t>extensoria</a:t>
            </a:r>
            <a:r>
              <a:rPr lang="en-US" dirty="0" smtClean="0"/>
              <a:t> proximal</a:t>
            </a:r>
          </a:p>
          <a:p>
            <a:r>
              <a:rPr lang="en-US" dirty="0" smtClean="0"/>
              <a:t>24. </a:t>
            </a:r>
            <a:r>
              <a:rPr lang="en-US" dirty="0" err="1" smtClean="0"/>
              <a:t>Retinaculum</a:t>
            </a:r>
            <a:r>
              <a:rPr lang="en-US" dirty="0" smtClean="0"/>
              <a:t> </a:t>
            </a:r>
            <a:r>
              <a:rPr lang="en-US" dirty="0" err="1" smtClean="0"/>
              <a:t>extensoria</a:t>
            </a:r>
            <a:r>
              <a:rPr lang="en-US" dirty="0" smtClean="0"/>
              <a:t> </a:t>
            </a:r>
            <a:r>
              <a:rPr lang="en-US" dirty="0" err="1" smtClean="0"/>
              <a:t>dista</a:t>
            </a:r>
            <a:r>
              <a:rPr lang="en-US" dirty="0" smtClean="0"/>
              <a:t>;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ARTERI PADA REGIO GLUTEALIS DAN FEMORALIS LATERAL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b="1" u="sng" dirty="0" err="1" smtClean="0"/>
              <a:t>A.circumflexa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illiaca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profunda</a:t>
            </a:r>
            <a:endParaRPr lang="en-US" b="1" u="sng" dirty="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dirty="0" smtClean="0"/>
              <a:t>	</a:t>
            </a:r>
            <a:r>
              <a:rPr lang="en-US" dirty="0" err="1" smtClean="0"/>
              <a:t>Dicabangkan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A.iliaca</a:t>
            </a:r>
            <a:r>
              <a:rPr lang="en-US" dirty="0" smtClean="0"/>
              <a:t> </a:t>
            </a:r>
            <a:r>
              <a:rPr lang="en-US" dirty="0" err="1" smtClean="0"/>
              <a:t>externa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sekitar</a:t>
            </a:r>
            <a:r>
              <a:rPr lang="en-US" dirty="0" smtClean="0"/>
              <a:t> tuber </a:t>
            </a:r>
            <a:r>
              <a:rPr lang="en-US" dirty="0" err="1" smtClean="0"/>
              <a:t>coxae</a:t>
            </a:r>
            <a:r>
              <a:rPr lang="en-US" dirty="0" smtClean="0"/>
              <a:t>, </a:t>
            </a:r>
            <a:r>
              <a:rPr lang="en-US" dirty="0" err="1" smtClean="0"/>
              <a:t>diantara</a:t>
            </a:r>
            <a:r>
              <a:rPr lang="en-US" dirty="0" smtClean="0"/>
              <a:t> </a:t>
            </a:r>
            <a:r>
              <a:rPr lang="en-US" dirty="0" err="1" smtClean="0"/>
              <a:t>m.lumbales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abdomen </a:t>
            </a:r>
            <a:r>
              <a:rPr lang="en-US" dirty="0" err="1" smtClean="0"/>
              <a:t>arteri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bercabang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ramus</a:t>
            </a:r>
            <a:r>
              <a:rPr lang="en-US" dirty="0" smtClean="0"/>
              <a:t> cranial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ramus</a:t>
            </a:r>
            <a:r>
              <a:rPr lang="en-US" dirty="0" smtClean="0"/>
              <a:t> caudal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dirty="0" smtClean="0"/>
              <a:t>	</a:t>
            </a:r>
            <a:r>
              <a:rPr lang="en-US" i="1" dirty="0" err="1" smtClean="0"/>
              <a:t>Ramus</a:t>
            </a:r>
            <a:r>
              <a:rPr lang="en-US" i="1" dirty="0" smtClean="0"/>
              <a:t> cranial :</a:t>
            </a:r>
            <a:r>
              <a:rPr lang="en-US" dirty="0" smtClean="0"/>
              <a:t> </a:t>
            </a:r>
            <a:r>
              <a:rPr lang="en-US" dirty="0" err="1" smtClean="0"/>
              <a:t>mengarah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cranial </a:t>
            </a:r>
            <a:r>
              <a:rPr lang="en-US" dirty="0" err="1" smtClean="0"/>
              <a:t>memvascularisasi</a:t>
            </a:r>
            <a:r>
              <a:rPr lang="en-US" dirty="0" smtClean="0"/>
              <a:t> m. </a:t>
            </a:r>
            <a:r>
              <a:rPr lang="en-US" dirty="0" err="1" smtClean="0"/>
              <a:t>tranversus</a:t>
            </a:r>
            <a:r>
              <a:rPr lang="en-US" dirty="0" smtClean="0"/>
              <a:t> </a:t>
            </a:r>
            <a:r>
              <a:rPr lang="en-US" dirty="0" err="1" smtClean="0"/>
              <a:t>abdominis</a:t>
            </a:r>
            <a:r>
              <a:rPr lang="en-US" dirty="0" smtClean="0"/>
              <a:t>, </a:t>
            </a:r>
            <a:r>
              <a:rPr lang="en-US" dirty="0" err="1" smtClean="0"/>
              <a:t>m.obliquus</a:t>
            </a:r>
            <a:r>
              <a:rPr lang="en-US" dirty="0" smtClean="0"/>
              <a:t> </a:t>
            </a:r>
            <a:r>
              <a:rPr lang="en-US" dirty="0" err="1" smtClean="0"/>
              <a:t>abdominis</a:t>
            </a:r>
            <a:r>
              <a:rPr lang="en-US" dirty="0" smtClean="0"/>
              <a:t> </a:t>
            </a:r>
            <a:r>
              <a:rPr lang="en-US" dirty="0" err="1" smtClean="0"/>
              <a:t>externus</a:t>
            </a:r>
            <a:r>
              <a:rPr lang="en-US" dirty="0" smtClean="0"/>
              <a:t> et </a:t>
            </a:r>
            <a:r>
              <a:rPr lang="en-US" dirty="0" err="1" smtClean="0"/>
              <a:t>internus</a:t>
            </a:r>
            <a:endParaRPr lang="en-US" dirty="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dirty="0" smtClean="0"/>
              <a:t>	</a:t>
            </a:r>
            <a:r>
              <a:rPr lang="en-US" i="1" dirty="0" err="1" smtClean="0"/>
              <a:t>Ramus</a:t>
            </a:r>
            <a:r>
              <a:rPr lang="en-US" dirty="0" smtClean="0"/>
              <a:t> </a:t>
            </a:r>
            <a:r>
              <a:rPr lang="en-US" i="1" dirty="0" smtClean="0"/>
              <a:t>caudal</a:t>
            </a:r>
            <a:r>
              <a:rPr lang="en-US" dirty="0" smtClean="0"/>
              <a:t> : </a:t>
            </a:r>
            <a:r>
              <a:rPr lang="en-US" dirty="0" err="1" smtClean="0"/>
              <a:t>mengarah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arah</a:t>
            </a:r>
            <a:r>
              <a:rPr lang="en-US" dirty="0" smtClean="0"/>
              <a:t> </a:t>
            </a:r>
            <a:r>
              <a:rPr lang="en-US" dirty="0" err="1" smtClean="0"/>
              <a:t>caudo</a:t>
            </a:r>
            <a:r>
              <a:rPr lang="en-US" dirty="0" smtClean="0"/>
              <a:t> lateral </a:t>
            </a:r>
            <a:r>
              <a:rPr lang="en-US" dirty="0" err="1" smtClean="0"/>
              <a:t>memvascularisasi</a:t>
            </a:r>
            <a:r>
              <a:rPr lang="en-US" dirty="0" smtClean="0"/>
              <a:t> m. tensor fascia </a:t>
            </a:r>
            <a:r>
              <a:rPr lang="en-US" dirty="0" err="1" smtClean="0"/>
              <a:t>latae</a:t>
            </a:r>
            <a:r>
              <a:rPr lang="en-US" dirty="0" smtClean="0"/>
              <a:t>, m. rectus </a:t>
            </a:r>
            <a:r>
              <a:rPr lang="en-US" dirty="0" err="1" smtClean="0"/>
              <a:t>femoris</a:t>
            </a:r>
            <a:r>
              <a:rPr lang="en-US" dirty="0" smtClean="0"/>
              <a:t>, m. </a:t>
            </a:r>
            <a:r>
              <a:rPr lang="en-US" dirty="0" err="1" smtClean="0"/>
              <a:t>vastus</a:t>
            </a:r>
            <a:r>
              <a:rPr lang="en-US" dirty="0" smtClean="0"/>
              <a:t> </a:t>
            </a:r>
            <a:r>
              <a:rPr lang="en-US" dirty="0" err="1" smtClean="0"/>
              <a:t>lateralis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lgl.subiliaca</a:t>
            </a:r>
            <a:r>
              <a:rPr lang="en-US" dirty="0" smtClean="0"/>
              <a:t>/</a:t>
            </a:r>
            <a:r>
              <a:rPr lang="en-US" dirty="0" err="1" smtClean="0"/>
              <a:t>prefemoralis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8229600" cy="6248400"/>
          </a:xfrm>
        </p:spPr>
        <p:txBody>
          <a:bodyPr/>
          <a:lstStyle/>
          <a:p>
            <a:r>
              <a:rPr lang="en-US" sz="2800" b="1" u="sng" dirty="0" err="1"/>
              <a:t>A.glutea</a:t>
            </a:r>
            <a:r>
              <a:rPr lang="en-US" sz="2800" b="1" u="sng" dirty="0"/>
              <a:t> </a:t>
            </a:r>
            <a:r>
              <a:rPr lang="en-US" sz="2800" b="1" u="sng" dirty="0" err="1"/>
              <a:t>cranialis</a:t>
            </a:r>
            <a:endParaRPr lang="en-US" sz="2800" b="1" u="sng" dirty="0"/>
          </a:p>
          <a:p>
            <a:pPr>
              <a:buFont typeface="Wingdings" pitchFamily="2" charset="2"/>
              <a:buNone/>
            </a:pPr>
            <a:r>
              <a:rPr lang="en-US" sz="2800" dirty="0"/>
              <a:t>   </a:t>
            </a:r>
            <a:r>
              <a:rPr lang="en-US" sz="2800" dirty="0" err="1"/>
              <a:t>Dicabangkan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ramus</a:t>
            </a:r>
            <a:r>
              <a:rPr lang="en-US" sz="2800" dirty="0"/>
              <a:t> </a:t>
            </a:r>
            <a:r>
              <a:rPr lang="en-US" sz="2800" dirty="0" err="1"/>
              <a:t>collateralis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a.iliaca</a:t>
            </a:r>
            <a:endParaRPr lang="en-US" sz="2800" dirty="0"/>
          </a:p>
          <a:p>
            <a:pPr>
              <a:buFont typeface="Wingdings" pitchFamily="2" charset="2"/>
              <a:buNone/>
            </a:pPr>
            <a:r>
              <a:rPr lang="en-US" sz="2800" dirty="0"/>
              <a:t>   </a:t>
            </a:r>
            <a:r>
              <a:rPr lang="en-US" sz="2800" dirty="0" err="1"/>
              <a:t>interna</a:t>
            </a:r>
            <a:r>
              <a:rPr lang="en-US" sz="2800" dirty="0"/>
              <a:t> yang </a:t>
            </a:r>
            <a:r>
              <a:rPr lang="en-US" sz="2800" dirty="0" err="1"/>
              <a:t>akan</a:t>
            </a:r>
            <a:r>
              <a:rPr lang="en-US" sz="2800" dirty="0"/>
              <a:t> </a:t>
            </a:r>
            <a:r>
              <a:rPr lang="en-US" sz="2800" dirty="0" err="1"/>
              <a:t>menembus</a:t>
            </a:r>
            <a:r>
              <a:rPr lang="en-US" sz="2800" dirty="0"/>
              <a:t> foramen </a:t>
            </a:r>
            <a:r>
              <a:rPr lang="en-US" sz="2800" dirty="0" err="1"/>
              <a:t>Ischiadica</a:t>
            </a:r>
            <a:r>
              <a:rPr lang="en-US" sz="2800" dirty="0"/>
              <a:t> major yang </a:t>
            </a:r>
            <a:r>
              <a:rPr lang="en-US" sz="2800" dirty="0" err="1"/>
              <a:t>akan</a:t>
            </a:r>
            <a:r>
              <a:rPr lang="en-US" sz="2800" dirty="0"/>
              <a:t> </a:t>
            </a:r>
            <a:r>
              <a:rPr lang="en-US" sz="2800" dirty="0" err="1"/>
              <a:t>memvascularisasi</a:t>
            </a:r>
            <a:r>
              <a:rPr lang="en-US" sz="2800" dirty="0"/>
              <a:t> </a:t>
            </a:r>
            <a:r>
              <a:rPr lang="en-US" sz="2800" dirty="0" err="1"/>
              <a:t>m.gluteus</a:t>
            </a:r>
            <a:r>
              <a:rPr lang="en-US" sz="2800" dirty="0"/>
              <a:t> </a:t>
            </a:r>
            <a:r>
              <a:rPr lang="en-US" sz="2800" dirty="0" err="1"/>
              <a:t>medius</a:t>
            </a:r>
            <a:r>
              <a:rPr lang="en-US" sz="2800" dirty="0"/>
              <a:t>, </a:t>
            </a:r>
            <a:r>
              <a:rPr lang="en-US" sz="2800" dirty="0" err="1"/>
              <a:t>m.gluteus</a:t>
            </a:r>
            <a:r>
              <a:rPr lang="en-US" sz="2800" dirty="0"/>
              <a:t> </a:t>
            </a:r>
            <a:r>
              <a:rPr lang="en-US" sz="2800" dirty="0" err="1"/>
              <a:t>profundus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endParaRPr lang="en-US" sz="2800" dirty="0"/>
          </a:p>
          <a:p>
            <a:pPr>
              <a:buFont typeface="Wingdings" pitchFamily="2" charset="2"/>
              <a:buNone/>
            </a:pPr>
            <a:r>
              <a:rPr lang="en-US" sz="2800" dirty="0"/>
              <a:t>   </a:t>
            </a:r>
            <a:r>
              <a:rPr lang="en-US" sz="2800" dirty="0" err="1"/>
              <a:t>m.Gluteobiceps</a:t>
            </a:r>
            <a:endParaRPr lang="en-US" sz="2800" dirty="0"/>
          </a:p>
          <a:p>
            <a:r>
              <a:rPr lang="en-US" sz="2800" b="1" u="sng" dirty="0" err="1"/>
              <a:t>A.glutealis</a:t>
            </a:r>
            <a:r>
              <a:rPr lang="en-US" sz="2800" b="1" u="sng" dirty="0"/>
              <a:t> </a:t>
            </a:r>
            <a:r>
              <a:rPr lang="en-US" sz="2800" b="1" u="sng" dirty="0" err="1"/>
              <a:t>caudalis</a:t>
            </a:r>
            <a:endParaRPr lang="en-US" sz="2800" b="1" u="sng" dirty="0"/>
          </a:p>
          <a:p>
            <a:pPr>
              <a:buFont typeface="Wingdings" pitchFamily="2" charset="2"/>
              <a:buNone/>
            </a:pPr>
            <a:r>
              <a:rPr lang="en-US" sz="2800" dirty="0"/>
              <a:t>	</a:t>
            </a:r>
            <a:r>
              <a:rPr lang="en-US" sz="2800" dirty="0" err="1"/>
              <a:t>merupakan</a:t>
            </a:r>
            <a:r>
              <a:rPr lang="en-US" sz="2800" dirty="0"/>
              <a:t> </a:t>
            </a:r>
            <a:r>
              <a:rPr lang="en-US" sz="2800" dirty="0" err="1"/>
              <a:t>cabang</a:t>
            </a:r>
            <a:r>
              <a:rPr lang="en-US" sz="2800" dirty="0"/>
              <a:t> </a:t>
            </a:r>
            <a:r>
              <a:rPr lang="en-US" sz="2800" dirty="0" err="1"/>
              <a:t>terakhir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a. </a:t>
            </a:r>
            <a:r>
              <a:rPr lang="en-US" sz="2800" dirty="0" err="1"/>
              <a:t>illiaca</a:t>
            </a:r>
            <a:r>
              <a:rPr lang="en-US" sz="2800" dirty="0"/>
              <a:t> </a:t>
            </a:r>
            <a:r>
              <a:rPr lang="en-US" sz="2800" dirty="0" err="1"/>
              <a:t>interna</a:t>
            </a:r>
            <a:r>
              <a:rPr lang="en-US" sz="2800" dirty="0"/>
              <a:t>, </a:t>
            </a:r>
            <a:r>
              <a:rPr lang="en-US" sz="2800" dirty="0" err="1"/>
              <a:t>menuju</a:t>
            </a:r>
            <a:r>
              <a:rPr lang="en-US" sz="2800" dirty="0"/>
              <a:t> </a:t>
            </a:r>
            <a:r>
              <a:rPr lang="en-US" sz="2800" dirty="0" err="1"/>
              <a:t>ke</a:t>
            </a:r>
            <a:r>
              <a:rPr lang="en-US" sz="2800" dirty="0"/>
              <a:t> lateral </a:t>
            </a:r>
            <a:r>
              <a:rPr lang="en-US" sz="2800" dirty="0" err="1"/>
              <a:t>menembus</a:t>
            </a:r>
            <a:r>
              <a:rPr lang="en-US" sz="2800" dirty="0"/>
              <a:t> foramen </a:t>
            </a:r>
            <a:r>
              <a:rPr lang="en-US" sz="2800" dirty="0" err="1"/>
              <a:t>ischiadica</a:t>
            </a:r>
            <a:r>
              <a:rPr lang="en-US" sz="2800" dirty="0"/>
              <a:t> minor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memvascularisasi</a:t>
            </a:r>
            <a:r>
              <a:rPr lang="en-US" sz="2800" dirty="0"/>
              <a:t> m. </a:t>
            </a:r>
            <a:r>
              <a:rPr lang="en-US" sz="2800" dirty="0" err="1"/>
              <a:t>gluteobiceps</a:t>
            </a:r>
            <a:r>
              <a:rPr lang="en-US" sz="2800" dirty="0"/>
              <a:t>, </a:t>
            </a:r>
            <a:r>
              <a:rPr lang="en-US" sz="2800" dirty="0" err="1"/>
              <a:t>m.gamellus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lgl.sacralis</a:t>
            </a:r>
            <a:r>
              <a:rPr lang="en-US" sz="2800" dirty="0"/>
              <a:t> </a:t>
            </a:r>
            <a:r>
              <a:rPr lang="en-US" sz="2800" dirty="0" err="1"/>
              <a:t>externa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8229600" cy="5715000"/>
          </a:xfrm>
        </p:spPr>
        <p:txBody>
          <a:bodyPr/>
          <a:lstStyle/>
          <a:p>
            <a:r>
              <a:rPr lang="en-US" sz="2800" b="1" u="sng" dirty="0"/>
              <a:t>A. </a:t>
            </a:r>
            <a:r>
              <a:rPr lang="en-US" sz="2800" b="1" u="sng" dirty="0" err="1"/>
              <a:t>circumflexa</a:t>
            </a:r>
            <a:r>
              <a:rPr lang="en-US" sz="2800" b="1" u="sng" dirty="0"/>
              <a:t> </a:t>
            </a:r>
            <a:r>
              <a:rPr lang="en-US" sz="2800" b="1" u="sng" dirty="0" err="1"/>
              <a:t>femoris</a:t>
            </a:r>
            <a:r>
              <a:rPr lang="en-US" sz="2800" b="1" u="sng" dirty="0"/>
              <a:t> </a:t>
            </a:r>
            <a:r>
              <a:rPr lang="en-US" sz="2800" b="1" u="sng" dirty="0" err="1"/>
              <a:t>lateralis</a:t>
            </a:r>
            <a:endParaRPr lang="en-US" sz="2800" b="1" u="sng" dirty="0"/>
          </a:p>
          <a:p>
            <a:pPr>
              <a:buFont typeface="Wingdings" pitchFamily="2" charset="2"/>
              <a:buNone/>
            </a:pPr>
            <a:r>
              <a:rPr lang="en-US" sz="2800" dirty="0"/>
              <a:t>	</a:t>
            </a:r>
            <a:r>
              <a:rPr lang="en-US" sz="2800" dirty="0" err="1"/>
              <a:t>merupakan</a:t>
            </a:r>
            <a:r>
              <a:rPr lang="en-US" sz="2800" dirty="0"/>
              <a:t> </a:t>
            </a:r>
            <a:r>
              <a:rPr lang="en-US" sz="2800" dirty="0" err="1"/>
              <a:t>cabang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a. </a:t>
            </a:r>
            <a:r>
              <a:rPr lang="en-US" sz="2800" dirty="0" err="1"/>
              <a:t>femoralis</a:t>
            </a:r>
            <a:r>
              <a:rPr lang="en-US" sz="2800" dirty="0"/>
              <a:t> yang </a:t>
            </a:r>
            <a:r>
              <a:rPr lang="en-US" sz="2800" dirty="0" err="1"/>
              <a:t>mencabangkan</a:t>
            </a:r>
            <a:r>
              <a:rPr lang="en-US" sz="2800" dirty="0"/>
              <a:t> </a:t>
            </a:r>
            <a:r>
              <a:rPr lang="en-US" sz="2800" dirty="0" err="1"/>
              <a:t>ramus</a:t>
            </a:r>
            <a:r>
              <a:rPr lang="en-US" sz="2800" dirty="0"/>
              <a:t> </a:t>
            </a:r>
            <a:r>
              <a:rPr lang="en-US" sz="2800" dirty="0" err="1"/>
              <a:t>ascendens</a:t>
            </a:r>
            <a:r>
              <a:rPr lang="en-US" sz="2800" dirty="0"/>
              <a:t>, </a:t>
            </a:r>
            <a:r>
              <a:rPr lang="en-US" sz="2800" dirty="0" err="1"/>
              <a:t>ramus</a:t>
            </a:r>
            <a:r>
              <a:rPr lang="en-US" sz="2800" dirty="0"/>
              <a:t> </a:t>
            </a:r>
            <a:r>
              <a:rPr lang="en-US" sz="2800" dirty="0" err="1"/>
              <a:t>descendens</a:t>
            </a:r>
            <a:r>
              <a:rPr lang="en-US" sz="2800" dirty="0"/>
              <a:t> </a:t>
            </a:r>
            <a:r>
              <a:rPr lang="en-US" sz="2800" dirty="0" err="1"/>
              <a:t>a.femoralis</a:t>
            </a:r>
            <a:r>
              <a:rPr lang="en-US" sz="2800" dirty="0"/>
              <a:t> </a:t>
            </a:r>
            <a:r>
              <a:rPr lang="en-US" sz="2800" dirty="0" err="1"/>
              <a:t>cranialis</a:t>
            </a:r>
            <a:endParaRPr lang="en-US" sz="2800" dirty="0"/>
          </a:p>
          <a:p>
            <a:r>
              <a:rPr lang="en-US" sz="2800" b="1" u="sng" dirty="0" err="1"/>
              <a:t>A.circumflexa</a:t>
            </a:r>
            <a:r>
              <a:rPr lang="en-US" sz="2800" b="1" u="sng" dirty="0"/>
              <a:t> </a:t>
            </a:r>
            <a:r>
              <a:rPr lang="en-US" sz="2800" b="1" u="sng" dirty="0" err="1"/>
              <a:t>femoris</a:t>
            </a:r>
            <a:r>
              <a:rPr lang="en-US" sz="2800" b="1" u="sng" dirty="0"/>
              <a:t> </a:t>
            </a:r>
            <a:r>
              <a:rPr lang="en-US" sz="2800" b="1" u="sng" dirty="0" err="1"/>
              <a:t>medialis</a:t>
            </a:r>
            <a:endParaRPr lang="en-US" sz="2800" b="1" u="sng" dirty="0"/>
          </a:p>
          <a:p>
            <a:pPr>
              <a:buFont typeface="Wingdings" pitchFamily="2" charset="2"/>
              <a:buNone/>
            </a:pPr>
            <a:r>
              <a:rPr lang="en-US" sz="2800" dirty="0"/>
              <a:t>	</a:t>
            </a:r>
            <a:r>
              <a:rPr lang="en-US" sz="2800" dirty="0" err="1"/>
              <a:t>merupakan</a:t>
            </a:r>
            <a:r>
              <a:rPr lang="en-US" sz="2800" dirty="0"/>
              <a:t> </a:t>
            </a:r>
            <a:r>
              <a:rPr lang="en-US" sz="2800" dirty="0" err="1"/>
              <a:t>cabang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a. </a:t>
            </a:r>
            <a:r>
              <a:rPr lang="en-US" sz="2800" dirty="0" err="1"/>
              <a:t>femoralis</a:t>
            </a:r>
            <a:r>
              <a:rPr lang="en-US" sz="2800" dirty="0"/>
              <a:t> </a:t>
            </a:r>
            <a:r>
              <a:rPr lang="en-US" sz="2800" dirty="0" err="1"/>
              <a:t>profunda</a:t>
            </a:r>
            <a:r>
              <a:rPr lang="en-US" sz="2800" dirty="0"/>
              <a:t> </a:t>
            </a:r>
            <a:r>
              <a:rPr lang="en-US" sz="2800" dirty="0" err="1"/>
              <a:t>setelah</a:t>
            </a:r>
            <a:r>
              <a:rPr lang="en-US" sz="2800" dirty="0"/>
              <a:t> </a:t>
            </a:r>
            <a:r>
              <a:rPr lang="en-US" sz="2800" dirty="0" err="1"/>
              <a:t>mencabangkan</a:t>
            </a:r>
            <a:r>
              <a:rPr lang="en-US" sz="2800" dirty="0"/>
              <a:t> </a:t>
            </a:r>
            <a:r>
              <a:rPr lang="en-US" sz="2800" dirty="0" err="1"/>
              <a:t>truncus</a:t>
            </a:r>
            <a:r>
              <a:rPr lang="en-US" sz="2800" dirty="0"/>
              <a:t> </a:t>
            </a:r>
            <a:r>
              <a:rPr lang="en-US" sz="2800" dirty="0" err="1"/>
              <a:t>pudendoepigastricus</a:t>
            </a:r>
            <a:r>
              <a:rPr lang="en-US" sz="2800" dirty="0"/>
              <a:t> yang </a:t>
            </a:r>
            <a:r>
              <a:rPr lang="en-US" sz="2800" dirty="0" err="1"/>
              <a:t>akan</a:t>
            </a:r>
            <a:r>
              <a:rPr lang="en-US" sz="2800" dirty="0"/>
              <a:t> </a:t>
            </a:r>
            <a:r>
              <a:rPr lang="en-US" sz="2800" dirty="0" err="1"/>
              <a:t>memvascularisasi</a:t>
            </a:r>
            <a:r>
              <a:rPr lang="en-US" sz="2800" dirty="0"/>
              <a:t> m. </a:t>
            </a:r>
            <a:r>
              <a:rPr lang="en-US" sz="2800" dirty="0" err="1"/>
              <a:t>pectineus</a:t>
            </a:r>
            <a:r>
              <a:rPr lang="en-US" sz="2800" dirty="0"/>
              <a:t> , </a:t>
            </a:r>
            <a:r>
              <a:rPr lang="en-US" sz="2800" dirty="0" err="1"/>
              <a:t>m.sartorius</a:t>
            </a:r>
            <a:r>
              <a:rPr lang="en-US" sz="2800" dirty="0"/>
              <a:t>, </a:t>
            </a:r>
            <a:r>
              <a:rPr lang="en-US" sz="2800" dirty="0" err="1"/>
              <a:t>m.gemellus</a:t>
            </a:r>
            <a:r>
              <a:rPr lang="en-US" sz="2800" dirty="0"/>
              <a:t>, </a:t>
            </a:r>
            <a:r>
              <a:rPr lang="en-US" sz="2800" dirty="0" err="1"/>
              <a:t>m.obturatorius</a:t>
            </a:r>
            <a:r>
              <a:rPr lang="en-US" sz="2800" dirty="0"/>
              <a:t>, </a:t>
            </a:r>
            <a:r>
              <a:rPr lang="en-US" sz="2800" dirty="0" err="1"/>
              <a:t>m.gluteobiceps</a:t>
            </a:r>
            <a:r>
              <a:rPr lang="en-US" sz="2800" dirty="0"/>
              <a:t>, </a:t>
            </a:r>
            <a:r>
              <a:rPr lang="en-US" sz="2800" dirty="0" err="1"/>
              <a:t>m.adductor</a:t>
            </a:r>
            <a:r>
              <a:rPr lang="en-US" sz="2800" dirty="0"/>
              <a:t>, </a:t>
            </a:r>
            <a:r>
              <a:rPr lang="en-US" sz="2800" dirty="0" err="1"/>
              <a:t>m.gracilis</a:t>
            </a:r>
            <a:r>
              <a:rPr lang="en-US" sz="2800" dirty="0"/>
              <a:t>, </a:t>
            </a:r>
            <a:r>
              <a:rPr lang="en-US" sz="2800" dirty="0" err="1"/>
              <a:t>m.quadratus</a:t>
            </a:r>
            <a:r>
              <a:rPr lang="en-US" sz="2800" dirty="0"/>
              <a:t> </a:t>
            </a:r>
            <a:r>
              <a:rPr lang="en-US" sz="2800" dirty="0" err="1"/>
              <a:t>femoris</a:t>
            </a:r>
            <a:r>
              <a:rPr lang="en-US" sz="2800" dirty="0"/>
              <a:t>, </a:t>
            </a:r>
            <a:r>
              <a:rPr lang="en-US" sz="2800" dirty="0" err="1"/>
              <a:t>m.semitendinosus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m. </a:t>
            </a:r>
            <a:r>
              <a:rPr lang="en-US" sz="2800" dirty="0" err="1"/>
              <a:t>semimembranosus</a:t>
            </a:r>
            <a:r>
              <a:rPr lang="en-US" sz="28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chemeClr val="tx2"/>
                </a:solidFill>
              </a:rPr>
              <a:t>FUNGSI EXTREMITAS CAUDALIS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 typeface="Wingdings" pitchFamily="2" charset="2"/>
              <a:buAutoNum type="arabicPeriod"/>
            </a:pP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b="1" dirty="0" err="1">
                <a:solidFill>
                  <a:schemeClr val="tx2"/>
                </a:solidFill>
              </a:rPr>
              <a:t>penopang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tubuh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b="1" dirty="0" err="1">
                <a:solidFill>
                  <a:schemeClr val="tx2"/>
                </a:solidFill>
              </a:rPr>
              <a:t>alat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lokomosi</a:t>
            </a:r>
            <a:endParaRPr lang="en-US" b="1" dirty="0">
              <a:solidFill>
                <a:schemeClr val="tx2"/>
              </a:solidFill>
            </a:endParaRP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dirty="0" err="1"/>
              <a:t>Menunjang</a:t>
            </a:r>
            <a:r>
              <a:rPr lang="en-US" dirty="0"/>
              <a:t> </a:t>
            </a:r>
            <a:r>
              <a:rPr lang="en-US" b="1" dirty="0" err="1">
                <a:solidFill>
                  <a:schemeClr val="tx2"/>
                </a:solidFill>
              </a:rPr>
              <a:t>keseimbangan</a:t>
            </a:r>
            <a:r>
              <a:rPr lang="en-US" dirty="0"/>
              <a:t> </a:t>
            </a:r>
            <a:r>
              <a:rPr lang="en-US" dirty="0" err="1"/>
              <a:t>tubuh</a:t>
            </a:r>
            <a:endParaRPr lang="en-US" dirty="0"/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b="1" dirty="0" err="1">
                <a:solidFill>
                  <a:schemeClr val="tx2"/>
                </a:solidFill>
              </a:rPr>
              <a:t>Menggerakkan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persendian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bergerak</a:t>
            </a:r>
            <a:r>
              <a:rPr lang="en-US" dirty="0"/>
              <a:t> (</a:t>
            </a:r>
            <a:r>
              <a:rPr lang="en-US" dirty="0" err="1"/>
              <a:t>tenaga</a:t>
            </a:r>
            <a:r>
              <a:rPr lang="en-US" dirty="0"/>
              <a:t> </a:t>
            </a:r>
            <a:r>
              <a:rPr lang="en-US" dirty="0" err="1"/>
              <a:t>pendorong</a:t>
            </a:r>
            <a:r>
              <a:rPr lang="en-US" dirty="0"/>
              <a:t>), </a:t>
            </a:r>
            <a:r>
              <a:rPr lang="en-US" dirty="0" err="1"/>
              <a:t>gerakan</a:t>
            </a:r>
            <a:r>
              <a:rPr lang="en-US" dirty="0"/>
              <a:t> </a:t>
            </a:r>
            <a:r>
              <a:rPr lang="en-US" dirty="0" err="1"/>
              <a:t>berbaring</a:t>
            </a:r>
            <a:r>
              <a:rPr lang="en-US" dirty="0"/>
              <a:t>, </a:t>
            </a:r>
            <a:r>
              <a:rPr lang="en-US" dirty="0" err="1"/>
              <a:t>berdiri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kaki </a:t>
            </a:r>
            <a:r>
              <a:rPr lang="en-US" dirty="0" err="1" smtClean="0"/>
              <a:t>belakang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09600"/>
            <a:ext cx="8229600" cy="5486400"/>
          </a:xfrm>
        </p:spPr>
        <p:txBody>
          <a:bodyPr/>
          <a:lstStyle/>
          <a:p>
            <a:r>
              <a:rPr lang="en-US" b="1" u="sng" dirty="0" err="1"/>
              <a:t>A.Femoralis</a:t>
            </a:r>
            <a:r>
              <a:rPr lang="en-US" b="1" u="sng" dirty="0"/>
              <a:t> </a:t>
            </a:r>
            <a:r>
              <a:rPr lang="en-US" b="1" u="sng" dirty="0" err="1"/>
              <a:t>caudalis</a:t>
            </a:r>
            <a:r>
              <a:rPr lang="en-US" b="1" u="sng" dirty="0"/>
              <a:t> 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	</a:t>
            </a:r>
            <a:r>
              <a:rPr lang="en-US" dirty="0" err="1"/>
              <a:t>Dicabangkan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a.femoralis</a:t>
            </a:r>
            <a:r>
              <a:rPr lang="en-US" dirty="0"/>
              <a:t> </a:t>
            </a:r>
            <a:r>
              <a:rPr lang="en-US" dirty="0" err="1"/>
              <a:t>sebelum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a.poplitea</a:t>
            </a:r>
            <a:r>
              <a:rPr lang="en-US" dirty="0"/>
              <a:t> yang </a:t>
            </a:r>
            <a:r>
              <a:rPr lang="en-US" dirty="0" err="1"/>
              <a:t>bercabang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</a:p>
          <a:p>
            <a:pPr>
              <a:buFont typeface="Wingdings" pitchFamily="2" charset="2"/>
              <a:buNone/>
            </a:pPr>
            <a:r>
              <a:rPr lang="en-US" i="1" dirty="0"/>
              <a:t>	</a:t>
            </a:r>
            <a:r>
              <a:rPr lang="en-US" i="1" dirty="0" err="1"/>
              <a:t>ramus</a:t>
            </a:r>
            <a:r>
              <a:rPr lang="en-US" i="1" dirty="0"/>
              <a:t> </a:t>
            </a:r>
            <a:r>
              <a:rPr lang="en-US" i="1" dirty="0" err="1"/>
              <a:t>ascendens</a:t>
            </a:r>
            <a:r>
              <a:rPr lang="en-US" dirty="0"/>
              <a:t> :yang </a:t>
            </a:r>
            <a:r>
              <a:rPr lang="en-US" dirty="0" err="1"/>
              <a:t>memasok</a:t>
            </a:r>
            <a:r>
              <a:rPr lang="en-US" dirty="0"/>
              <a:t> </a:t>
            </a:r>
            <a:r>
              <a:rPr lang="en-US" dirty="0" err="1"/>
              <a:t>darah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m.vastus</a:t>
            </a:r>
            <a:r>
              <a:rPr lang="en-US" dirty="0"/>
              <a:t> </a:t>
            </a:r>
            <a:r>
              <a:rPr lang="en-US" dirty="0" err="1"/>
              <a:t>lateralis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m.gluteobiceps</a:t>
            </a:r>
            <a:endParaRPr lang="en-US" dirty="0"/>
          </a:p>
          <a:p>
            <a:pPr>
              <a:buFont typeface="Wingdings" pitchFamily="2" charset="2"/>
              <a:buNone/>
            </a:pPr>
            <a:r>
              <a:rPr lang="en-US" dirty="0"/>
              <a:t>	</a:t>
            </a:r>
            <a:r>
              <a:rPr lang="en-US" i="1" dirty="0" err="1"/>
              <a:t>ramus</a:t>
            </a:r>
            <a:r>
              <a:rPr lang="en-US" i="1" dirty="0"/>
              <a:t> </a:t>
            </a:r>
            <a:r>
              <a:rPr lang="en-US" i="1" dirty="0" err="1"/>
              <a:t>descendens</a:t>
            </a:r>
            <a:r>
              <a:rPr lang="en-US" dirty="0"/>
              <a:t> : yang </a:t>
            </a:r>
            <a:r>
              <a:rPr lang="en-US" dirty="0" err="1"/>
              <a:t>memasok</a:t>
            </a:r>
            <a:r>
              <a:rPr lang="en-US" dirty="0"/>
              <a:t> </a:t>
            </a:r>
            <a:r>
              <a:rPr lang="en-US" dirty="0" err="1"/>
              <a:t>darah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m. </a:t>
            </a:r>
            <a:r>
              <a:rPr lang="en-US" dirty="0" err="1"/>
              <a:t>gastrocnemeus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m.flexor</a:t>
            </a:r>
            <a:r>
              <a:rPr lang="en-US" dirty="0"/>
              <a:t> </a:t>
            </a:r>
            <a:r>
              <a:rPr lang="en-US" dirty="0" err="1"/>
              <a:t>digitorum</a:t>
            </a:r>
            <a:r>
              <a:rPr lang="en-US" dirty="0"/>
              <a:t> </a:t>
            </a:r>
            <a:r>
              <a:rPr lang="en-US" dirty="0" err="1"/>
              <a:t>superficialis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id-ID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285728"/>
            <a:ext cx="4969878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14366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ARTERI/VENA PADA REGIO TIBIOFIBULA LATERAL</a:t>
            </a:r>
            <a:endParaRPr lang="en-US" sz="4000" dirty="0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14366" y="1600200"/>
            <a:ext cx="82296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FF0000"/>
                </a:solidFill>
              </a:rPr>
              <a:t>A. </a:t>
            </a:r>
            <a:r>
              <a:rPr lang="en-US" sz="2800" dirty="0" err="1">
                <a:solidFill>
                  <a:srgbClr val="FF0000"/>
                </a:solidFill>
              </a:rPr>
              <a:t>poplitea</a:t>
            </a:r>
            <a:endParaRPr lang="en-US" sz="2800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/>
              <a:t>	 </a:t>
            </a:r>
            <a:r>
              <a:rPr lang="en-US" sz="2800" dirty="0" err="1"/>
              <a:t>pada</a:t>
            </a:r>
            <a:r>
              <a:rPr lang="en-US" sz="2800" dirty="0"/>
              <a:t> </a:t>
            </a:r>
            <a:r>
              <a:rPr lang="en-US" sz="2800" dirty="0" err="1"/>
              <a:t>bagian</a:t>
            </a:r>
            <a:r>
              <a:rPr lang="en-US" sz="2800" dirty="0"/>
              <a:t> distal a. </a:t>
            </a:r>
            <a:r>
              <a:rPr lang="en-US" sz="2800" dirty="0" err="1"/>
              <a:t>femoralis</a:t>
            </a:r>
            <a:r>
              <a:rPr lang="en-US" sz="2800" dirty="0"/>
              <a:t> </a:t>
            </a:r>
            <a:r>
              <a:rPr lang="en-US" sz="2800" dirty="0" err="1"/>
              <a:t>sebelum</a:t>
            </a:r>
            <a:r>
              <a:rPr lang="en-US" sz="2800" dirty="0"/>
              <a:t> </a:t>
            </a:r>
            <a:r>
              <a:rPr lang="en-US" sz="2800" dirty="0" err="1"/>
              <a:t>masuk</a:t>
            </a:r>
            <a:r>
              <a:rPr lang="en-US" sz="2800" dirty="0"/>
              <a:t> caput medial </a:t>
            </a:r>
            <a:r>
              <a:rPr lang="en-US" sz="2800" dirty="0" err="1"/>
              <a:t>dan</a:t>
            </a:r>
            <a:r>
              <a:rPr lang="en-US" sz="2800" dirty="0"/>
              <a:t> lateral m. </a:t>
            </a:r>
            <a:r>
              <a:rPr lang="en-US" sz="2800" dirty="0" err="1"/>
              <a:t>gastrocnemius</a:t>
            </a:r>
            <a:r>
              <a:rPr lang="en-US" sz="2800" dirty="0"/>
              <a:t> </a:t>
            </a:r>
            <a:r>
              <a:rPr lang="en-US" sz="2800" dirty="0" err="1"/>
              <a:t>mencabangkan</a:t>
            </a:r>
            <a:endParaRPr lang="en-US" sz="28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/>
              <a:t>	1. </a:t>
            </a:r>
            <a:r>
              <a:rPr lang="en-US" sz="2800" dirty="0" err="1"/>
              <a:t>a.tibialis</a:t>
            </a:r>
            <a:r>
              <a:rPr lang="en-US" sz="2800" dirty="0"/>
              <a:t> </a:t>
            </a:r>
            <a:r>
              <a:rPr lang="en-US" sz="2800" dirty="0" err="1"/>
              <a:t>cranialis</a:t>
            </a:r>
            <a:endParaRPr lang="en-US" sz="28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/>
              <a:t>	2. </a:t>
            </a:r>
            <a:r>
              <a:rPr lang="en-US" sz="2800" dirty="0" err="1"/>
              <a:t>a.tibialis</a:t>
            </a:r>
            <a:r>
              <a:rPr lang="en-US" sz="2800" dirty="0"/>
              <a:t> </a:t>
            </a:r>
            <a:r>
              <a:rPr lang="en-US" sz="2800" dirty="0" err="1"/>
              <a:t>caudalis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FF0000"/>
                </a:solidFill>
              </a:rPr>
              <a:t>Vena </a:t>
            </a:r>
            <a:r>
              <a:rPr lang="en-US" sz="2800" dirty="0" err="1">
                <a:solidFill>
                  <a:srgbClr val="FF0000"/>
                </a:solidFill>
              </a:rPr>
              <a:t>saphena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lateralis</a:t>
            </a:r>
            <a:endParaRPr lang="en-US" sz="2800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/>
              <a:t>	</a:t>
            </a:r>
            <a:r>
              <a:rPr lang="en-US" sz="2800" dirty="0" err="1"/>
              <a:t>membawa</a:t>
            </a:r>
            <a:r>
              <a:rPr lang="en-US" sz="2800" dirty="0"/>
              <a:t> </a:t>
            </a:r>
            <a:r>
              <a:rPr lang="en-US" sz="2800" dirty="0" err="1"/>
              <a:t>darah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bagian</a:t>
            </a:r>
            <a:r>
              <a:rPr lang="en-US" sz="2800" dirty="0"/>
              <a:t> distal kaki </a:t>
            </a:r>
            <a:r>
              <a:rPr lang="en-US" sz="2800" dirty="0" err="1"/>
              <a:t>belakang</a:t>
            </a:r>
            <a:r>
              <a:rPr lang="en-US" sz="2800" dirty="0"/>
              <a:t> yang </a:t>
            </a:r>
            <a:r>
              <a:rPr lang="en-US" sz="2800" dirty="0" err="1"/>
              <a:t>selanjutnya</a:t>
            </a:r>
            <a:r>
              <a:rPr lang="en-US" sz="2800" dirty="0"/>
              <a:t> </a:t>
            </a:r>
            <a:r>
              <a:rPr lang="en-US" sz="2800" dirty="0" err="1"/>
              <a:t>akan</a:t>
            </a:r>
            <a:r>
              <a:rPr lang="en-US" sz="2800" dirty="0"/>
              <a:t> </a:t>
            </a:r>
            <a:r>
              <a:rPr lang="en-US" sz="2800" dirty="0" err="1"/>
              <a:t>dibawa</a:t>
            </a:r>
            <a:r>
              <a:rPr lang="en-US" sz="2800" dirty="0"/>
              <a:t> </a:t>
            </a:r>
            <a:r>
              <a:rPr lang="en-US" sz="2800" dirty="0" err="1"/>
              <a:t>ke</a:t>
            </a:r>
            <a:r>
              <a:rPr lang="en-US" sz="2800" dirty="0"/>
              <a:t> v. </a:t>
            </a:r>
            <a:r>
              <a:rPr lang="en-US" sz="2800" dirty="0" err="1"/>
              <a:t>femoralis</a:t>
            </a:r>
            <a:r>
              <a:rPr lang="en-US" sz="2800" dirty="0"/>
              <a:t>, vena </a:t>
            </a:r>
            <a:r>
              <a:rPr lang="en-US" sz="2800" dirty="0" err="1"/>
              <a:t>ini</a:t>
            </a:r>
            <a:r>
              <a:rPr lang="en-US" sz="2800" dirty="0"/>
              <a:t> </a:t>
            </a:r>
            <a:r>
              <a:rPr lang="en-US" sz="2800" dirty="0" err="1"/>
              <a:t>digunakan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tindakan</a:t>
            </a:r>
            <a:r>
              <a:rPr lang="en-US" sz="2800" dirty="0"/>
              <a:t> </a:t>
            </a:r>
            <a:r>
              <a:rPr lang="en-US" sz="2800" dirty="0" err="1"/>
              <a:t>penyuntikan</a:t>
            </a:r>
            <a:r>
              <a:rPr lang="en-US" sz="2800" dirty="0"/>
              <a:t> </a:t>
            </a:r>
            <a:r>
              <a:rPr lang="en-US" sz="2800" dirty="0" err="1"/>
              <a:t>intravena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pemasangan</a:t>
            </a:r>
            <a:r>
              <a:rPr lang="en-US" sz="2800" dirty="0"/>
              <a:t> </a:t>
            </a:r>
            <a:r>
              <a:rPr lang="en-US" sz="2800" dirty="0" err="1"/>
              <a:t>infus</a:t>
            </a:r>
            <a:r>
              <a:rPr lang="en-US" sz="2800" dirty="0"/>
              <a:t> </a:t>
            </a:r>
            <a:r>
              <a:rPr lang="en-US" sz="2800" dirty="0" err="1"/>
              <a:t>bagi</a:t>
            </a:r>
            <a:r>
              <a:rPr lang="en-US" sz="2800" dirty="0"/>
              <a:t> </a:t>
            </a:r>
            <a:r>
              <a:rPr lang="en-US" sz="2800" dirty="0" err="1"/>
              <a:t>hewan</a:t>
            </a:r>
            <a:r>
              <a:rPr lang="en-US" sz="2800" dirty="0"/>
              <a:t> </a:t>
            </a:r>
            <a:r>
              <a:rPr lang="en-US" sz="2800" dirty="0" err="1"/>
              <a:t>kecil</a:t>
            </a:r>
            <a:r>
              <a:rPr lang="en-US" sz="2800" dirty="0"/>
              <a:t> </a:t>
            </a:r>
            <a:r>
              <a:rPr lang="en-US" sz="2800" dirty="0" err="1"/>
              <a:t>karena</a:t>
            </a:r>
            <a:r>
              <a:rPr lang="en-US" sz="2800" dirty="0"/>
              <a:t> </a:t>
            </a:r>
            <a:r>
              <a:rPr lang="en-US" sz="2800" dirty="0" err="1"/>
              <a:t>letaknya</a:t>
            </a:r>
            <a:r>
              <a:rPr lang="en-US" sz="2800" dirty="0"/>
              <a:t> </a:t>
            </a:r>
            <a:r>
              <a:rPr lang="en-US" sz="2800" dirty="0" err="1"/>
              <a:t>di</a:t>
            </a:r>
            <a:r>
              <a:rPr lang="en-US" sz="2800" dirty="0"/>
              <a:t> </a:t>
            </a:r>
            <a:r>
              <a:rPr lang="en-US" sz="2800" dirty="0" err="1"/>
              <a:t>permukaan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86050" y="785794"/>
            <a:ext cx="3716676" cy="539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NERVUS PADA REGIO GLUTEALIS DAN FEMORALIS LATERAL</a:t>
            </a:r>
            <a:endParaRPr lang="en-US" sz="4000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b="1" u="sng" dirty="0"/>
              <a:t>N. </a:t>
            </a:r>
            <a:r>
              <a:rPr lang="en-US" sz="2800" b="1" u="sng" dirty="0" err="1"/>
              <a:t>ischiadicus</a:t>
            </a:r>
            <a:endParaRPr lang="en-US" sz="2800" b="1" u="sng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/>
              <a:t>	</a:t>
            </a:r>
            <a:r>
              <a:rPr lang="en-US" sz="2800" dirty="0" err="1"/>
              <a:t>Dicabangkan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ramus</a:t>
            </a:r>
            <a:r>
              <a:rPr lang="en-US" sz="2800" dirty="0"/>
              <a:t> ventral </a:t>
            </a:r>
            <a:r>
              <a:rPr lang="en-US" sz="2800" i="1" dirty="0" err="1">
                <a:solidFill>
                  <a:srgbClr val="FF0000"/>
                </a:solidFill>
              </a:rPr>
              <a:t>n.lumbalis</a:t>
            </a:r>
            <a:r>
              <a:rPr lang="en-US" sz="2800" i="1" dirty="0">
                <a:solidFill>
                  <a:srgbClr val="FF0000"/>
                </a:solidFill>
              </a:rPr>
              <a:t> VI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dan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n.sacralis</a:t>
            </a:r>
            <a:r>
              <a:rPr lang="en-US" sz="2800" i="1" dirty="0">
                <a:solidFill>
                  <a:srgbClr val="FF0000"/>
                </a:solidFill>
              </a:rPr>
              <a:t> I</a:t>
            </a:r>
            <a:r>
              <a:rPr lang="en-US" sz="2800" dirty="0"/>
              <a:t>, </a:t>
            </a:r>
            <a:r>
              <a:rPr lang="en-US" sz="2800" dirty="0" err="1"/>
              <a:t>seratnya</a:t>
            </a:r>
            <a:r>
              <a:rPr lang="en-US" sz="2800" dirty="0"/>
              <a:t> </a:t>
            </a:r>
            <a:r>
              <a:rPr lang="en-US" sz="2800" dirty="0" err="1"/>
              <a:t>mengarah</a:t>
            </a:r>
            <a:r>
              <a:rPr lang="en-US" sz="2800" dirty="0"/>
              <a:t> </a:t>
            </a:r>
            <a:r>
              <a:rPr lang="en-US" sz="2800" dirty="0" err="1"/>
              <a:t>caudoventral</a:t>
            </a:r>
            <a:r>
              <a:rPr lang="en-US" sz="2800" dirty="0"/>
              <a:t>, </a:t>
            </a:r>
            <a:r>
              <a:rPr lang="en-US" sz="2800" dirty="0" err="1"/>
              <a:t>menembus</a:t>
            </a:r>
            <a:r>
              <a:rPr lang="en-US" sz="2800" dirty="0"/>
              <a:t> </a:t>
            </a:r>
            <a:r>
              <a:rPr lang="en-US" sz="2800" b="1" dirty="0">
                <a:solidFill>
                  <a:srgbClr val="7030A0"/>
                </a:solidFill>
              </a:rPr>
              <a:t>foramen </a:t>
            </a:r>
            <a:r>
              <a:rPr lang="en-US" sz="2800" b="1" dirty="0" err="1">
                <a:solidFill>
                  <a:srgbClr val="7030A0"/>
                </a:solidFill>
              </a:rPr>
              <a:t>ischiadica</a:t>
            </a:r>
            <a:r>
              <a:rPr lang="en-US" sz="2800" b="1" dirty="0">
                <a:solidFill>
                  <a:srgbClr val="7030A0"/>
                </a:solidFill>
              </a:rPr>
              <a:t> major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/>
              <a:t>bertempat</a:t>
            </a:r>
            <a:r>
              <a:rPr lang="en-US" sz="2800" dirty="0"/>
              <a:t> </a:t>
            </a:r>
            <a:r>
              <a:rPr lang="en-US" sz="2800" dirty="0" err="1"/>
              <a:t>pada</a:t>
            </a:r>
            <a:r>
              <a:rPr lang="en-US" sz="2800" dirty="0"/>
              <a:t> </a:t>
            </a:r>
            <a:r>
              <a:rPr lang="en-US" sz="2800" dirty="0" err="1">
                <a:solidFill>
                  <a:srgbClr val="FF0000"/>
                </a:solidFill>
              </a:rPr>
              <a:t>permukaan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ligamentum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sacrotuberosum</a:t>
            </a:r>
            <a:endParaRPr lang="en-US" sz="2800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/>
              <a:t>	</a:t>
            </a:r>
            <a:r>
              <a:rPr lang="en-US" sz="2800" dirty="0" err="1"/>
              <a:t>Pada</a:t>
            </a:r>
            <a:r>
              <a:rPr lang="en-US" sz="2800" dirty="0"/>
              <a:t> </a:t>
            </a:r>
            <a:r>
              <a:rPr lang="en-US" sz="2800" dirty="0" err="1"/>
              <a:t>trochanter</a:t>
            </a:r>
            <a:r>
              <a:rPr lang="en-US" sz="2800" dirty="0"/>
              <a:t> major </a:t>
            </a:r>
            <a:r>
              <a:rPr lang="en-US" sz="2800" dirty="0" err="1"/>
              <a:t>os</a:t>
            </a:r>
            <a:r>
              <a:rPr lang="en-US" sz="2800" dirty="0"/>
              <a:t> femur, </a:t>
            </a:r>
            <a:r>
              <a:rPr lang="en-US" sz="2800" dirty="0" err="1"/>
              <a:t>N.ischiadicus</a:t>
            </a:r>
            <a:r>
              <a:rPr lang="en-US" sz="2800" dirty="0"/>
              <a:t> </a:t>
            </a:r>
            <a:r>
              <a:rPr lang="en-US" sz="2800" dirty="0" err="1"/>
              <a:t>terbelah</a:t>
            </a:r>
            <a:r>
              <a:rPr lang="en-US" sz="2800" dirty="0"/>
              <a:t> </a:t>
            </a:r>
            <a:r>
              <a:rPr lang="en-US" sz="2800" dirty="0" err="1"/>
              <a:t>membentuk</a:t>
            </a:r>
            <a:r>
              <a:rPr lang="en-US" sz="2800" dirty="0"/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n.tibialis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n.peroneus</a:t>
            </a:r>
            <a:r>
              <a:rPr lang="en-US" sz="2800" i="1" dirty="0">
                <a:solidFill>
                  <a:srgbClr val="FF0000"/>
                </a:solidFill>
              </a:rPr>
              <a:t>(</a:t>
            </a:r>
            <a:r>
              <a:rPr lang="en-US" sz="2800" i="1" dirty="0" err="1">
                <a:solidFill>
                  <a:srgbClr val="FF0000"/>
                </a:solidFill>
              </a:rPr>
              <a:t>fibularis</a:t>
            </a:r>
            <a:r>
              <a:rPr lang="en-US" sz="2800" i="1" dirty="0">
                <a:solidFill>
                  <a:srgbClr val="FF0000"/>
                </a:solidFill>
              </a:rPr>
              <a:t>)</a:t>
            </a:r>
            <a:r>
              <a:rPr lang="en-US" sz="2800" i="1" dirty="0"/>
              <a:t>,</a:t>
            </a:r>
            <a:r>
              <a:rPr lang="en-US" sz="2800" dirty="0"/>
              <a:t> </a:t>
            </a:r>
            <a:r>
              <a:rPr lang="en-US" sz="2800" dirty="0" err="1"/>
              <a:t>sebelum</a:t>
            </a:r>
            <a:r>
              <a:rPr lang="en-US" sz="2800" dirty="0"/>
              <a:t> </a:t>
            </a:r>
            <a:r>
              <a:rPr lang="en-US" sz="2800" dirty="0" err="1"/>
              <a:t>terpecah</a:t>
            </a:r>
            <a:r>
              <a:rPr lang="en-US" sz="2800" dirty="0"/>
              <a:t> </a:t>
            </a:r>
            <a:r>
              <a:rPr lang="en-US" sz="2800" dirty="0" err="1"/>
              <a:t>akan</a:t>
            </a:r>
            <a:r>
              <a:rPr lang="en-US" sz="2800" dirty="0"/>
              <a:t> </a:t>
            </a:r>
            <a:r>
              <a:rPr lang="en-US" sz="2800" dirty="0" err="1"/>
              <a:t>bercabang</a:t>
            </a:r>
            <a:r>
              <a:rPr lang="en-US" sz="2800" dirty="0"/>
              <a:t> </a:t>
            </a:r>
            <a:r>
              <a:rPr lang="en-US" sz="2800" dirty="0" err="1"/>
              <a:t>menjadi</a:t>
            </a:r>
            <a:r>
              <a:rPr lang="en-US" sz="2800" dirty="0"/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rami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muscularis</a:t>
            </a:r>
            <a:r>
              <a:rPr lang="en-US" sz="2800" i="1" dirty="0"/>
              <a:t>,</a:t>
            </a:r>
            <a:r>
              <a:rPr lang="en-US" sz="2800" dirty="0"/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n.clunium</a:t>
            </a:r>
            <a:r>
              <a:rPr lang="en-US" sz="2800" i="1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n.cutaneus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femoralis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caudalis</a:t>
            </a:r>
            <a:endParaRPr lang="en-US" sz="28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l="48820"/>
          <a:stretch>
            <a:fillRect/>
          </a:stretch>
        </p:blipFill>
        <p:spPr bwMode="auto">
          <a:xfrm>
            <a:off x="785786" y="714356"/>
            <a:ext cx="4024640" cy="5792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286380" y="1428736"/>
            <a:ext cx="3281386" cy="4000528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>
              <a:buNone/>
            </a:pPr>
            <a:r>
              <a:rPr lang="en-US" dirty="0" smtClean="0"/>
              <a:t>18. n. </a:t>
            </a:r>
            <a:r>
              <a:rPr lang="en-US" dirty="0" err="1" smtClean="0"/>
              <a:t>ischiadicus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19. n. </a:t>
            </a:r>
            <a:r>
              <a:rPr lang="en-US" dirty="0" err="1" smtClean="0"/>
              <a:t>ischiadicus</a:t>
            </a:r>
            <a:r>
              <a:rPr lang="en-US" dirty="0" smtClean="0"/>
              <a:t> </a:t>
            </a:r>
            <a:r>
              <a:rPr lang="en-US" dirty="0" err="1" smtClean="0"/>
              <a:t>rami</a:t>
            </a:r>
            <a:r>
              <a:rPr lang="en-US" dirty="0" smtClean="0"/>
              <a:t> </a:t>
            </a:r>
            <a:r>
              <a:rPr lang="en-US" dirty="0" err="1" smtClean="0"/>
              <a:t>muscularis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20. n. </a:t>
            </a:r>
            <a:r>
              <a:rPr lang="en-US" dirty="0" err="1" smtClean="0"/>
              <a:t>tibialis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16. n. </a:t>
            </a:r>
            <a:r>
              <a:rPr lang="en-US" dirty="0" err="1" smtClean="0"/>
              <a:t>fibularis</a:t>
            </a:r>
            <a:r>
              <a:rPr lang="en-US" dirty="0" smtClean="0"/>
              <a:t> </a:t>
            </a:r>
            <a:r>
              <a:rPr lang="en-US" dirty="0" err="1" smtClean="0"/>
              <a:t>communis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15. n. </a:t>
            </a:r>
            <a:r>
              <a:rPr lang="en-US" dirty="0" err="1" smtClean="0"/>
              <a:t>cutaneus</a:t>
            </a:r>
            <a:r>
              <a:rPr lang="en-US" dirty="0" smtClean="0"/>
              <a:t> </a:t>
            </a:r>
            <a:r>
              <a:rPr lang="en-US" dirty="0" err="1" smtClean="0"/>
              <a:t>surae</a:t>
            </a:r>
            <a:r>
              <a:rPr lang="en-US" dirty="0" smtClean="0"/>
              <a:t> </a:t>
            </a:r>
            <a:r>
              <a:rPr lang="en-US" dirty="0" err="1" smtClean="0"/>
              <a:t>caudalis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33400"/>
            <a:ext cx="8229600" cy="5562600"/>
          </a:xfrm>
        </p:spPr>
        <p:txBody>
          <a:bodyPr/>
          <a:lstStyle/>
          <a:p>
            <a:r>
              <a:rPr lang="en-US" b="1" u="sng" dirty="0" err="1"/>
              <a:t>Nn.clunium</a:t>
            </a:r>
            <a:endParaRPr lang="en-US" b="1" u="sng" dirty="0"/>
          </a:p>
          <a:p>
            <a:pPr>
              <a:buFont typeface="Wingdings" pitchFamily="2" charset="2"/>
              <a:buNone/>
            </a:pPr>
            <a:r>
              <a:rPr lang="en-US" dirty="0"/>
              <a:t>	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buluh</a:t>
            </a:r>
            <a:r>
              <a:rPr lang="en-US" dirty="0"/>
              <a:t> </a:t>
            </a:r>
            <a:r>
              <a:rPr lang="en-US" dirty="0" err="1"/>
              <a:t>syaraf</a:t>
            </a:r>
            <a:r>
              <a:rPr lang="en-US" dirty="0"/>
              <a:t> yang </a:t>
            </a:r>
            <a:r>
              <a:rPr lang="en-US" dirty="0" err="1"/>
              <a:t>terbersit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superficial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turut</a:t>
            </a:r>
            <a:r>
              <a:rPr lang="en-US" dirty="0"/>
              <a:t> IV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dijumpai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permukaan</a:t>
            </a:r>
            <a:r>
              <a:rPr lang="en-US" dirty="0"/>
              <a:t> </a:t>
            </a:r>
            <a:r>
              <a:rPr lang="en-US" dirty="0" err="1"/>
              <a:t>profunda</a:t>
            </a:r>
            <a:r>
              <a:rPr lang="en-US" dirty="0"/>
              <a:t> </a:t>
            </a:r>
            <a:r>
              <a:rPr lang="en-US" dirty="0" err="1"/>
              <a:t>lgl</a:t>
            </a:r>
            <a:r>
              <a:rPr lang="en-US" dirty="0"/>
              <a:t> </a:t>
            </a:r>
            <a:r>
              <a:rPr lang="en-US" dirty="0" err="1">
                <a:solidFill>
                  <a:srgbClr val="7030A0"/>
                </a:solidFill>
              </a:rPr>
              <a:t>menginervasi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kulit</a:t>
            </a:r>
            <a:r>
              <a:rPr lang="en-US" dirty="0"/>
              <a:t>, </a:t>
            </a:r>
            <a:r>
              <a:rPr lang="en-US" dirty="0" err="1"/>
              <a:t>terdiri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n.clunium</a:t>
            </a:r>
            <a:r>
              <a:rPr lang="en-US" dirty="0"/>
              <a:t> cranial, </a:t>
            </a:r>
            <a:r>
              <a:rPr lang="en-US" dirty="0" err="1"/>
              <a:t>medius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caudal</a:t>
            </a:r>
          </a:p>
          <a:p>
            <a:r>
              <a:rPr lang="en-US" b="1" u="sng" dirty="0" err="1"/>
              <a:t>N.Cutaneus</a:t>
            </a:r>
            <a:r>
              <a:rPr lang="en-US" b="1" u="sng" dirty="0"/>
              <a:t> </a:t>
            </a:r>
            <a:r>
              <a:rPr lang="en-US" b="1" u="sng" dirty="0" err="1"/>
              <a:t>femoris</a:t>
            </a:r>
            <a:r>
              <a:rPr lang="en-US" b="1" u="sng" dirty="0"/>
              <a:t> </a:t>
            </a:r>
            <a:r>
              <a:rPr lang="en-US" b="1" u="sng" dirty="0" err="1"/>
              <a:t>lateralis</a:t>
            </a:r>
            <a:r>
              <a:rPr lang="en-US" b="1" u="sng" dirty="0"/>
              <a:t> 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	</a:t>
            </a:r>
            <a:r>
              <a:rPr lang="en-US" dirty="0" err="1"/>
              <a:t>berasal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ramus</a:t>
            </a:r>
            <a:r>
              <a:rPr lang="en-US" dirty="0"/>
              <a:t> </a:t>
            </a:r>
            <a:r>
              <a:rPr lang="en-US" dirty="0" err="1"/>
              <a:t>ventralis</a:t>
            </a:r>
            <a:r>
              <a:rPr lang="en-US" dirty="0"/>
              <a:t> </a:t>
            </a:r>
            <a:r>
              <a:rPr lang="en-US" dirty="0" err="1"/>
              <a:t>n.lumbalis</a:t>
            </a:r>
            <a:r>
              <a:rPr lang="en-US" dirty="0"/>
              <a:t>. Sub </a:t>
            </a:r>
            <a:r>
              <a:rPr lang="en-US" dirty="0" err="1"/>
              <a:t>iliaca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mencapai</a:t>
            </a:r>
            <a:r>
              <a:rPr lang="en-US" dirty="0"/>
              <a:t> </a:t>
            </a:r>
            <a:r>
              <a:rPr lang="en-US" dirty="0" err="1"/>
              <a:t>kulit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craniolateral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regio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paha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57200"/>
            <a:ext cx="8229600" cy="5638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b="1" u="sng" dirty="0" err="1"/>
              <a:t>N.cutaneus</a:t>
            </a:r>
            <a:r>
              <a:rPr lang="en-US" sz="2800" b="1" u="sng" dirty="0"/>
              <a:t> </a:t>
            </a:r>
            <a:r>
              <a:rPr lang="en-US" sz="2800" b="1" u="sng" dirty="0" err="1"/>
              <a:t>femoris</a:t>
            </a:r>
            <a:r>
              <a:rPr lang="en-US" sz="2800" b="1" u="sng" dirty="0"/>
              <a:t> </a:t>
            </a:r>
            <a:r>
              <a:rPr lang="en-US" sz="2800" b="1" u="sng" dirty="0" err="1"/>
              <a:t>caudalis</a:t>
            </a:r>
            <a:endParaRPr lang="en-US" sz="2800" b="1" u="sng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/>
              <a:t>	</a:t>
            </a:r>
            <a:r>
              <a:rPr lang="en-US" sz="2800" dirty="0" err="1"/>
              <a:t>Merupakan</a:t>
            </a:r>
            <a:r>
              <a:rPr lang="en-US" sz="2800" dirty="0"/>
              <a:t> </a:t>
            </a:r>
            <a:r>
              <a:rPr lang="en-US" sz="2800" dirty="0" err="1"/>
              <a:t>cabang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n.ischiadicus</a:t>
            </a:r>
            <a:r>
              <a:rPr lang="en-US" sz="2800" dirty="0"/>
              <a:t>, </a:t>
            </a:r>
            <a:r>
              <a:rPr lang="en-US" sz="2800" dirty="0" err="1"/>
              <a:t>tepatnya</a:t>
            </a:r>
            <a:r>
              <a:rPr lang="en-US" sz="2800" dirty="0"/>
              <a:t> </a:t>
            </a:r>
            <a:r>
              <a:rPr lang="en-US" sz="2800" dirty="0" err="1"/>
              <a:t>di</a:t>
            </a:r>
            <a:r>
              <a:rPr lang="en-US" sz="2800" dirty="0"/>
              <a:t> caudal </a:t>
            </a:r>
            <a:r>
              <a:rPr lang="en-US" sz="2800" dirty="0" err="1"/>
              <a:t>dari</a:t>
            </a:r>
            <a:r>
              <a:rPr lang="en-US" sz="2800" dirty="0"/>
              <a:t> n. </a:t>
            </a:r>
            <a:r>
              <a:rPr lang="en-US" sz="2800" dirty="0" err="1"/>
              <a:t>glutealis</a:t>
            </a:r>
            <a:r>
              <a:rPr lang="en-US" sz="2800" dirty="0"/>
              <a:t> </a:t>
            </a:r>
            <a:r>
              <a:rPr lang="en-US" sz="2800" dirty="0" err="1"/>
              <a:t>caudalis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b="1" u="sng" dirty="0"/>
              <a:t>N. gluteus </a:t>
            </a:r>
            <a:r>
              <a:rPr lang="en-US" sz="2800" b="1" u="sng" dirty="0" err="1"/>
              <a:t>cranialis</a:t>
            </a:r>
            <a:endParaRPr lang="en-US" sz="2800" b="1" u="sng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/>
              <a:t>	</a:t>
            </a:r>
            <a:r>
              <a:rPr lang="en-US" sz="2800" dirty="0" err="1"/>
              <a:t>dicabangkan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ramus</a:t>
            </a:r>
            <a:r>
              <a:rPr lang="en-US" sz="2800" dirty="0"/>
              <a:t> ventral </a:t>
            </a:r>
            <a:r>
              <a:rPr lang="en-US" sz="2800" dirty="0" err="1"/>
              <a:t>n.lumbalis</a:t>
            </a:r>
            <a:r>
              <a:rPr lang="en-US" sz="2800" dirty="0"/>
              <a:t> VI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n.sacralis</a:t>
            </a:r>
            <a:r>
              <a:rPr lang="en-US" sz="2800" dirty="0"/>
              <a:t> I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seratnya</a:t>
            </a:r>
            <a:r>
              <a:rPr lang="en-US" sz="2800" dirty="0"/>
              <a:t> </a:t>
            </a:r>
            <a:r>
              <a:rPr lang="en-US" sz="2800" dirty="0" err="1"/>
              <a:t>bisa</a:t>
            </a:r>
            <a:r>
              <a:rPr lang="en-US" sz="2800" dirty="0"/>
              <a:t> </a:t>
            </a:r>
            <a:r>
              <a:rPr lang="en-US" sz="2800" dirty="0" err="1"/>
              <a:t>dijumpai</a:t>
            </a:r>
            <a:r>
              <a:rPr lang="en-US" sz="2800" dirty="0"/>
              <a:t> </a:t>
            </a:r>
            <a:r>
              <a:rPr lang="en-US" sz="2800" dirty="0" err="1"/>
              <a:t>pada</a:t>
            </a:r>
            <a:r>
              <a:rPr lang="en-US" sz="2800" dirty="0"/>
              <a:t> </a:t>
            </a:r>
            <a:r>
              <a:rPr lang="en-US" sz="2800" dirty="0" err="1"/>
              <a:t>bagian</a:t>
            </a:r>
            <a:r>
              <a:rPr lang="en-US" sz="2800" dirty="0"/>
              <a:t> lateral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>
                <a:solidFill>
                  <a:srgbClr val="FF0000"/>
                </a:solidFill>
              </a:rPr>
              <a:t>kelompok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otot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gluteal</a:t>
            </a:r>
            <a:endParaRPr lang="en-US" sz="2800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800" b="1" u="sng" dirty="0" err="1"/>
              <a:t>N.Gluteus</a:t>
            </a:r>
            <a:r>
              <a:rPr lang="en-US" sz="2800" b="1" u="sng" dirty="0"/>
              <a:t> </a:t>
            </a:r>
            <a:r>
              <a:rPr lang="en-US" sz="2800" b="1" u="sng" dirty="0" err="1"/>
              <a:t>caudalis</a:t>
            </a:r>
            <a:endParaRPr lang="en-US" sz="2800" b="1" u="sng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/>
              <a:t>	</a:t>
            </a:r>
            <a:r>
              <a:rPr lang="en-US" sz="2800" dirty="0" err="1"/>
              <a:t>dicabangkan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ramus</a:t>
            </a:r>
            <a:r>
              <a:rPr lang="en-US" sz="2800" dirty="0"/>
              <a:t> ventral N. </a:t>
            </a:r>
            <a:r>
              <a:rPr lang="en-US" sz="2800" dirty="0" err="1"/>
              <a:t>sacralis</a:t>
            </a:r>
            <a:r>
              <a:rPr lang="en-US" sz="2800" dirty="0"/>
              <a:t> I </a:t>
            </a:r>
            <a:r>
              <a:rPr lang="en-US" sz="2800" dirty="0" err="1"/>
              <a:t>dan</a:t>
            </a:r>
            <a:r>
              <a:rPr lang="en-US" sz="2800" dirty="0"/>
              <a:t> II </a:t>
            </a:r>
            <a:r>
              <a:rPr lang="en-US" sz="2800" dirty="0" err="1"/>
              <a:t>atau</a:t>
            </a:r>
            <a:r>
              <a:rPr lang="en-US" sz="2800" dirty="0"/>
              <a:t> III, </a:t>
            </a:r>
            <a:r>
              <a:rPr lang="en-US" sz="2800" dirty="0" err="1"/>
              <a:t>selanjutnya</a:t>
            </a:r>
            <a:r>
              <a:rPr lang="en-US" sz="2800" dirty="0"/>
              <a:t> </a:t>
            </a:r>
            <a:r>
              <a:rPr lang="en-US" sz="2800" dirty="0" err="1"/>
              <a:t>nervus</a:t>
            </a:r>
            <a:r>
              <a:rPr lang="en-US" sz="2800" dirty="0"/>
              <a:t> </a:t>
            </a:r>
            <a:r>
              <a:rPr lang="en-US" sz="2800" dirty="0" err="1"/>
              <a:t>ini</a:t>
            </a:r>
            <a:r>
              <a:rPr lang="en-US" sz="2800" dirty="0"/>
              <a:t> </a:t>
            </a:r>
            <a:r>
              <a:rPr lang="en-US" sz="2800" dirty="0" err="1"/>
              <a:t>akan</a:t>
            </a:r>
            <a:r>
              <a:rPr lang="en-US" sz="2800" dirty="0"/>
              <a:t> </a:t>
            </a:r>
            <a:r>
              <a:rPr lang="en-US" sz="2800" dirty="0" err="1"/>
              <a:t>bercabang</a:t>
            </a:r>
            <a:r>
              <a:rPr lang="en-US" sz="2800" dirty="0"/>
              <a:t> </a:t>
            </a:r>
            <a:r>
              <a:rPr lang="en-US" sz="2800" dirty="0" err="1"/>
              <a:t>menjadi</a:t>
            </a:r>
            <a:r>
              <a:rPr lang="en-US" sz="2800" dirty="0"/>
              <a:t> </a:t>
            </a:r>
            <a:r>
              <a:rPr lang="en-US" sz="2800" dirty="0" err="1"/>
              <a:t>ramus</a:t>
            </a:r>
            <a:r>
              <a:rPr lang="en-US" sz="2800" dirty="0"/>
              <a:t> </a:t>
            </a:r>
            <a:r>
              <a:rPr lang="en-US" sz="2800" dirty="0" err="1"/>
              <a:t>dorsalis</a:t>
            </a:r>
            <a:r>
              <a:rPr lang="en-US" sz="2800" dirty="0"/>
              <a:t> </a:t>
            </a:r>
            <a:r>
              <a:rPr lang="en-US" sz="2800" dirty="0" err="1"/>
              <a:t>pada</a:t>
            </a:r>
            <a:r>
              <a:rPr lang="en-US" sz="2800" dirty="0"/>
              <a:t> </a:t>
            </a:r>
            <a:r>
              <a:rPr lang="en-US" sz="2800" dirty="0" err="1">
                <a:solidFill>
                  <a:srgbClr val="FF0000"/>
                </a:solidFill>
              </a:rPr>
              <a:t>m.gluteus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medius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ramus</a:t>
            </a:r>
            <a:r>
              <a:rPr lang="en-US" sz="2800" dirty="0"/>
              <a:t> </a:t>
            </a:r>
            <a:r>
              <a:rPr lang="en-US" sz="2800" dirty="0" err="1"/>
              <a:t>ventralis</a:t>
            </a:r>
            <a:r>
              <a:rPr lang="en-US" sz="2800" dirty="0"/>
              <a:t> </a:t>
            </a:r>
            <a:r>
              <a:rPr lang="en-US" sz="2800" dirty="0" err="1"/>
              <a:t>pada</a:t>
            </a:r>
            <a:r>
              <a:rPr lang="en-US" sz="2800" dirty="0"/>
              <a:t> </a:t>
            </a:r>
            <a:r>
              <a:rPr lang="en-US" sz="2800" dirty="0" err="1">
                <a:solidFill>
                  <a:srgbClr val="FF0000"/>
                </a:solidFill>
              </a:rPr>
              <a:t>m.gluteobiceps</a:t>
            </a:r>
            <a:endParaRPr lang="en-US" sz="2800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8229600" cy="6477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u="sng" dirty="0" err="1"/>
              <a:t>N.Cutaneus</a:t>
            </a:r>
            <a:r>
              <a:rPr lang="en-US" b="1" u="sng" dirty="0"/>
              <a:t> </a:t>
            </a:r>
            <a:r>
              <a:rPr lang="en-US" b="1" u="sng" dirty="0" err="1"/>
              <a:t>surae</a:t>
            </a:r>
            <a:r>
              <a:rPr lang="en-US" b="1" u="sng" dirty="0"/>
              <a:t> </a:t>
            </a:r>
            <a:r>
              <a:rPr lang="en-US" b="1" u="sng" dirty="0" err="1"/>
              <a:t>caudalis</a:t>
            </a:r>
            <a:r>
              <a:rPr lang="en-US" b="1" u="sng" dirty="0"/>
              <a:t>(</a:t>
            </a:r>
            <a:r>
              <a:rPr lang="en-US" b="1" u="sng" dirty="0" err="1"/>
              <a:t>plantaris</a:t>
            </a:r>
            <a:r>
              <a:rPr lang="en-US" b="1" u="sng" dirty="0"/>
              <a:t>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/>
              <a:t>	</a:t>
            </a:r>
            <a:r>
              <a:rPr lang="en-US" dirty="0" err="1"/>
              <a:t>dicabangkan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sisi</a:t>
            </a:r>
            <a:r>
              <a:rPr lang="en-US" dirty="0"/>
              <a:t> caudal n. </a:t>
            </a:r>
            <a:r>
              <a:rPr lang="en-US" dirty="0" err="1"/>
              <a:t>ischiadicus</a:t>
            </a:r>
            <a:r>
              <a:rPr lang="en-US" dirty="0"/>
              <a:t>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menginervasi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kulit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dan</a:t>
            </a:r>
            <a:r>
              <a:rPr lang="en-US" dirty="0">
                <a:solidFill>
                  <a:srgbClr val="FF0000"/>
                </a:solidFill>
              </a:rPr>
              <a:t> fascia </a:t>
            </a:r>
            <a:r>
              <a:rPr lang="en-US" dirty="0" err="1">
                <a:solidFill>
                  <a:srgbClr val="FF0000"/>
                </a:solidFill>
              </a:rPr>
              <a:t>di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caudolateral</a:t>
            </a:r>
            <a:r>
              <a:rPr lang="en-US" dirty="0">
                <a:solidFill>
                  <a:srgbClr val="FF0000"/>
                </a:solidFill>
              </a:rPr>
              <a:t> kaki</a:t>
            </a:r>
            <a:r>
              <a:rPr lang="en-US" dirty="0"/>
              <a:t>, </a:t>
            </a:r>
            <a:r>
              <a:rPr lang="en-US" dirty="0" err="1"/>
              <a:t>termasuk</a:t>
            </a:r>
            <a:r>
              <a:rPr lang="en-US" dirty="0"/>
              <a:t> lateral </a:t>
            </a:r>
            <a:r>
              <a:rPr lang="en-US" dirty="0" err="1"/>
              <a:t>os</a:t>
            </a:r>
            <a:r>
              <a:rPr lang="en-US" dirty="0"/>
              <a:t> tarsus</a:t>
            </a:r>
          </a:p>
          <a:p>
            <a:pPr>
              <a:lnSpc>
                <a:spcPct val="90000"/>
              </a:lnSpc>
            </a:pPr>
            <a:r>
              <a:rPr lang="en-US" b="1" u="sng" dirty="0" err="1"/>
              <a:t>N.tibialis</a:t>
            </a:r>
            <a:endParaRPr lang="en-US" b="1" u="sng" dirty="0"/>
          </a:p>
          <a:p>
            <a:pPr lvl="1">
              <a:lnSpc>
                <a:spcPct val="90000"/>
              </a:lnSpc>
              <a:buFontTx/>
              <a:buNone/>
            </a:pPr>
            <a:r>
              <a:rPr lang="en-US" dirty="0" err="1"/>
              <a:t>Terletak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permukaan</a:t>
            </a:r>
            <a:r>
              <a:rPr lang="en-US" dirty="0"/>
              <a:t> superficial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lgl</a:t>
            </a:r>
            <a:endParaRPr lang="en-US" dirty="0"/>
          </a:p>
          <a:p>
            <a:pPr lvl="1">
              <a:lnSpc>
                <a:spcPct val="90000"/>
              </a:lnSpc>
              <a:buFontTx/>
              <a:buNone/>
            </a:pPr>
            <a:r>
              <a:rPr lang="en-US" dirty="0" err="1"/>
              <a:t>Popliteus</a:t>
            </a:r>
            <a:r>
              <a:rPr lang="en-US" dirty="0"/>
              <a:t>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menginervasi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m. </a:t>
            </a:r>
            <a:r>
              <a:rPr lang="en-US" dirty="0" err="1">
                <a:solidFill>
                  <a:srgbClr val="FF0000"/>
                </a:solidFill>
              </a:rPr>
              <a:t>popliteus</a:t>
            </a:r>
            <a:r>
              <a:rPr lang="en-US" dirty="0">
                <a:solidFill>
                  <a:srgbClr val="FF0000"/>
                </a:solidFill>
              </a:rPr>
              <a:t>,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dirty="0">
                <a:solidFill>
                  <a:srgbClr val="FF0000"/>
                </a:solidFill>
              </a:rPr>
              <a:t>m </a:t>
            </a:r>
            <a:r>
              <a:rPr lang="en-US" dirty="0" err="1">
                <a:solidFill>
                  <a:srgbClr val="FF0000"/>
                </a:solidFill>
              </a:rPr>
              <a:t>soleus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m.flexor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digitorum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profundus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/>
              <a:t>dan</a:t>
            </a:r>
            <a:endParaRPr lang="en-US" dirty="0"/>
          </a:p>
          <a:p>
            <a:pPr lvl="1">
              <a:lnSpc>
                <a:spcPct val="90000"/>
              </a:lnSpc>
              <a:buFontTx/>
              <a:buNone/>
            </a:pPr>
            <a:r>
              <a:rPr lang="en-US" dirty="0">
                <a:solidFill>
                  <a:srgbClr val="FF0000"/>
                </a:solidFill>
              </a:rPr>
              <a:t>caput lateral m. </a:t>
            </a:r>
            <a:r>
              <a:rPr lang="en-US" dirty="0" err="1">
                <a:solidFill>
                  <a:srgbClr val="FF0000"/>
                </a:solidFill>
              </a:rPr>
              <a:t>gastrocnemeus</a:t>
            </a:r>
            <a:r>
              <a:rPr lang="en-US" dirty="0"/>
              <a:t>. </a:t>
            </a:r>
            <a:r>
              <a:rPr lang="en-US" dirty="0" err="1"/>
              <a:t>Setelah</a:t>
            </a:r>
            <a:endParaRPr lang="en-US" dirty="0"/>
          </a:p>
          <a:p>
            <a:pPr lvl="1">
              <a:lnSpc>
                <a:spcPct val="90000"/>
              </a:lnSpc>
              <a:buFontTx/>
              <a:buNone/>
            </a:pPr>
            <a:r>
              <a:rPr lang="en-US" dirty="0" err="1"/>
              <a:t>mencapai</a:t>
            </a:r>
            <a:r>
              <a:rPr lang="en-US" dirty="0"/>
              <a:t> tuber </a:t>
            </a:r>
            <a:r>
              <a:rPr lang="en-US" dirty="0" err="1"/>
              <a:t>calcaneus</a:t>
            </a:r>
            <a:r>
              <a:rPr lang="en-US" dirty="0"/>
              <a:t> n. </a:t>
            </a:r>
            <a:r>
              <a:rPr lang="en-US" dirty="0" err="1"/>
              <a:t>tibialis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pecah</a:t>
            </a:r>
            <a:endParaRPr lang="en-US" dirty="0"/>
          </a:p>
          <a:p>
            <a:pPr lvl="1">
              <a:lnSpc>
                <a:spcPct val="90000"/>
              </a:lnSpc>
              <a:buFontTx/>
              <a:buNone/>
            </a:pPr>
            <a:r>
              <a:rPr lang="en-US" dirty="0" err="1"/>
              <a:t>menjadi</a:t>
            </a:r>
            <a:r>
              <a:rPr lang="en-US" dirty="0"/>
              <a:t> n. </a:t>
            </a:r>
            <a:r>
              <a:rPr lang="en-US" dirty="0" err="1"/>
              <a:t>plantaris</a:t>
            </a:r>
            <a:r>
              <a:rPr lang="en-US" dirty="0"/>
              <a:t> </a:t>
            </a:r>
            <a:r>
              <a:rPr lang="en-US" dirty="0" err="1"/>
              <a:t>medialis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n. </a:t>
            </a:r>
            <a:r>
              <a:rPr lang="en-US" dirty="0" err="1"/>
              <a:t>plantaris</a:t>
            </a:r>
            <a:endParaRPr lang="en-US" dirty="0"/>
          </a:p>
          <a:p>
            <a:pPr lvl="1">
              <a:lnSpc>
                <a:spcPct val="90000"/>
              </a:lnSpc>
              <a:buFontTx/>
              <a:buNone/>
            </a:pPr>
            <a:r>
              <a:rPr lang="en-US" dirty="0" err="1"/>
              <a:t>caudalis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6248400"/>
          </a:xfrm>
        </p:spPr>
        <p:txBody>
          <a:bodyPr/>
          <a:lstStyle/>
          <a:p>
            <a:r>
              <a:rPr lang="en-US" b="1" u="sng" dirty="0" err="1"/>
              <a:t>N.peroneus</a:t>
            </a:r>
            <a:r>
              <a:rPr lang="en-US" b="1" u="sng" dirty="0"/>
              <a:t>(</a:t>
            </a:r>
            <a:r>
              <a:rPr lang="en-US" b="1" u="sng" dirty="0" err="1"/>
              <a:t>fibularis</a:t>
            </a:r>
            <a:r>
              <a:rPr lang="en-US" b="1" u="sng" dirty="0"/>
              <a:t>) </a:t>
            </a:r>
            <a:r>
              <a:rPr lang="en-US" b="1" u="sng" dirty="0" err="1"/>
              <a:t>communis</a:t>
            </a:r>
            <a:endParaRPr lang="en-US" b="1" u="sng" dirty="0"/>
          </a:p>
          <a:p>
            <a:pPr>
              <a:buFont typeface="Wingdings" pitchFamily="2" charset="2"/>
              <a:buNone/>
            </a:pPr>
            <a:r>
              <a:rPr lang="en-US" dirty="0"/>
              <a:t>	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condylus</a:t>
            </a:r>
            <a:r>
              <a:rPr lang="en-US" dirty="0"/>
              <a:t> </a:t>
            </a:r>
            <a:r>
              <a:rPr lang="en-US" dirty="0" err="1"/>
              <a:t>lateralis</a:t>
            </a:r>
            <a:r>
              <a:rPr lang="en-US" dirty="0"/>
              <a:t> </a:t>
            </a:r>
            <a:r>
              <a:rPr lang="en-US" dirty="0" err="1"/>
              <a:t>os</a:t>
            </a:r>
            <a:r>
              <a:rPr lang="en-US" dirty="0"/>
              <a:t> tibia </a:t>
            </a:r>
            <a:r>
              <a:rPr lang="en-US" dirty="0" err="1"/>
              <a:t>mencabangkan</a:t>
            </a:r>
            <a:r>
              <a:rPr lang="en-US" dirty="0"/>
              <a:t> </a:t>
            </a:r>
            <a:r>
              <a:rPr lang="en-US" i="1" dirty="0" err="1">
                <a:solidFill>
                  <a:srgbClr val="FF0000"/>
                </a:solidFill>
              </a:rPr>
              <a:t>ramus</a:t>
            </a:r>
            <a:r>
              <a:rPr lang="en-US" i="1" dirty="0">
                <a:solidFill>
                  <a:srgbClr val="FF0000"/>
                </a:solidFill>
              </a:rPr>
              <a:t> superficial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i="1" dirty="0" err="1">
                <a:solidFill>
                  <a:srgbClr val="FF0000"/>
                </a:solidFill>
              </a:rPr>
              <a:t>profunda</a:t>
            </a:r>
            <a:r>
              <a:rPr lang="en-US" dirty="0"/>
              <a:t>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i="1" dirty="0" err="1">
                <a:solidFill>
                  <a:srgbClr val="FF0000"/>
                </a:solidFill>
              </a:rPr>
              <a:t>ramus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muscularis</a:t>
            </a:r>
            <a:r>
              <a:rPr lang="en-US" dirty="0"/>
              <a:t> yang </a:t>
            </a:r>
            <a:r>
              <a:rPr lang="en-US" dirty="0" err="1"/>
              <a:t>menginervasi</a:t>
            </a:r>
            <a:r>
              <a:rPr lang="en-US" dirty="0"/>
              <a:t> </a:t>
            </a:r>
            <a:r>
              <a:rPr lang="en-US" b="1" dirty="0" err="1">
                <a:solidFill>
                  <a:srgbClr val="7030A0"/>
                </a:solidFill>
              </a:rPr>
              <a:t>m.fibularis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err="1">
                <a:solidFill>
                  <a:srgbClr val="7030A0"/>
                </a:solidFill>
              </a:rPr>
              <a:t>longus</a:t>
            </a:r>
            <a:r>
              <a:rPr lang="en-US" b="1" dirty="0">
                <a:solidFill>
                  <a:srgbClr val="7030A0"/>
                </a:solidFill>
              </a:rPr>
              <a:t>, </a:t>
            </a:r>
            <a:r>
              <a:rPr lang="en-US" b="1" dirty="0" err="1">
                <a:solidFill>
                  <a:srgbClr val="7030A0"/>
                </a:solidFill>
              </a:rPr>
              <a:t>m.extensor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err="1">
                <a:solidFill>
                  <a:srgbClr val="7030A0"/>
                </a:solidFill>
              </a:rPr>
              <a:t>digitorum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err="1">
                <a:solidFill>
                  <a:srgbClr val="7030A0"/>
                </a:solidFill>
              </a:rPr>
              <a:t>lateralis,m.tibialis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err="1">
                <a:solidFill>
                  <a:srgbClr val="7030A0"/>
                </a:solidFill>
              </a:rPr>
              <a:t>cranialis</a:t>
            </a:r>
            <a:r>
              <a:rPr lang="en-US" b="1" dirty="0">
                <a:solidFill>
                  <a:srgbClr val="7030A0"/>
                </a:solidFill>
              </a:rPr>
              <a:t>, </a:t>
            </a:r>
            <a:r>
              <a:rPr lang="en-US" b="1" dirty="0" err="1">
                <a:solidFill>
                  <a:srgbClr val="7030A0"/>
                </a:solidFill>
              </a:rPr>
              <a:t>m.fibularis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err="1">
                <a:solidFill>
                  <a:srgbClr val="7030A0"/>
                </a:solidFill>
              </a:rPr>
              <a:t>tertius</a:t>
            </a:r>
            <a:r>
              <a:rPr lang="en-US" b="1" dirty="0">
                <a:solidFill>
                  <a:srgbClr val="7030A0"/>
                </a:solidFill>
              </a:rPr>
              <a:t>, </a:t>
            </a:r>
            <a:r>
              <a:rPr lang="en-US" b="1" dirty="0" err="1">
                <a:solidFill>
                  <a:srgbClr val="7030A0"/>
                </a:solidFill>
              </a:rPr>
              <a:t>m.extensor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err="1">
                <a:solidFill>
                  <a:srgbClr val="7030A0"/>
                </a:solidFill>
              </a:rPr>
              <a:t>digitorum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err="1">
                <a:solidFill>
                  <a:srgbClr val="7030A0"/>
                </a:solidFill>
              </a:rPr>
              <a:t>longus</a:t>
            </a:r>
            <a:r>
              <a:rPr lang="en-US" b="1" dirty="0">
                <a:solidFill>
                  <a:srgbClr val="7030A0"/>
                </a:solidFill>
              </a:rPr>
              <a:t>, </a:t>
            </a:r>
            <a:r>
              <a:rPr lang="en-US" dirty="0" err="1"/>
              <a:t>termasuk</a:t>
            </a:r>
            <a:r>
              <a:rPr lang="en-US" dirty="0"/>
              <a:t> extensor </a:t>
            </a:r>
            <a:r>
              <a:rPr lang="en-US" dirty="0" err="1"/>
              <a:t>digiti</a:t>
            </a:r>
            <a:r>
              <a:rPr lang="en-US" dirty="0"/>
              <a:t> III. </a:t>
            </a:r>
            <a:r>
              <a:rPr lang="en-US" dirty="0" err="1"/>
              <a:t>Pada</a:t>
            </a:r>
            <a:r>
              <a:rPr lang="en-US" dirty="0"/>
              <a:t> 1/3 distal kaki </a:t>
            </a:r>
            <a:r>
              <a:rPr lang="en-US" dirty="0" err="1"/>
              <a:t>diantara</a:t>
            </a:r>
            <a:r>
              <a:rPr lang="en-US" dirty="0"/>
              <a:t> m, </a:t>
            </a:r>
            <a:r>
              <a:rPr lang="en-US" dirty="0" err="1"/>
              <a:t>gluteobiceps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caput lateral m. </a:t>
            </a:r>
            <a:r>
              <a:rPr lang="en-US" dirty="0" err="1"/>
              <a:t>gastrocnemeus</a:t>
            </a:r>
            <a:r>
              <a:rPr lang="en-US" dirty="0"/>
              <a:t> </a:t>
            </a:r>
            <a:r>
              <a:rPr lang="en-US" dirty="0" err="1"/>
              <a:t>syaraf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bercabang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i="1" dirty="0">
                <a:solidFill>
                  <a:srgbClr val="FF0000"/>
                </a:solidFill>
              </a:rPr>
              <a:t>n. </a:t>
            </a:r>
            <a:r>
              <a:rPr lang="en-US" i="1" dirty="0" err="1">
                <a:solidFill>
                  <a:srgbClr val="FF0000"/>
                </a:solidFill>
              </a:rPr>
              <a:t>cutaneus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surae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lateralis</a:t>
            </a:r>
            <a:endParaRPr lang="en-US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1767729"/>
            <a:ext cx="4588122" cy="4804543"/>
          </a:xfrm>
          <a:prstGeom prst="rect">
            <a:avLst/>
          </a:prstGeom>
          <a:noFill/>
          <a:ln w="76200">
            <a:solidFill>
              <a:srgbClr val="FF6699"/>
            </a:solidFill>
            <a:prstDash val="sysDot"/>
            <a:miter lim="800000"/>
            <a:headEnd/>
            <a:tailEnd/>
          </a:ln>
          <a:effectLst/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428860" y="274638"/>
            <a:ext cx="4143404" cy="1143000"/>
          </a:xfrm>
          <a:ln w="28575">
            <a:solidFill>
              <a:srgbClr val="FF6699"/>
            </a:solidFill>
            <a:prstDash val="dash"/>
          </a:ln>
        </p:spPr>
        <p:txBody>
          <a:bodyPr/>
          <a:lstStyle/>
          <a:p>
            <a:r>
              <a:rPr lang="en-US" dirty="0"/>
              <a:t>TITIK ORIENTASI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85926"/>
            <a:ext cx="3328982" cy="4786346"/>
          </a:xfrm>
        </p:spPr>
        <p:txBody>
          <a:bodyPr>
            <a:normAutofit fontScale="85000" lnSpcReduction="10000"/>
          </a:bodyPr>
          <a:lstStyle/>
          <a:p>
            <a:r>
              <a:rPr lang="en-US" dirty="0" err="1"/>
              <a:t>Processus</a:t>
            </a:r>
            <a:r>
              <a:rPr lang="en-US" dirty="0"/>
              <a:t> </a:t>
            </a:r>
            <a:r>
              <a:rPr lang="en-US" dirty="0" err="1"/>
              <a:t>spinosus</a:t>
            </a:r>
            <a:r>
              <a:rPr lang="en-US" dirty="0"/>
              <a:t> </a:t>
            </a:r>
            <a:r>
              <a:rPr lang="en-US" dirty="0" err="1"/>
              <a:t>os</a:t>
            </a:r>
            <a:r>
              <a:rPr lang="en-US" dirty="0"/>
              <a:t> sacrum</a:t>
            </a:r>
          </a:p>
          <a:p>
            <a:r>
              <a:rPr lang="en-US" dirty="0"/>
              <a:t>Tuber </a:t>
            </a:r>
            <a:r>
              <a:rPr lang="en-US" dirty="0" err="1"/>
              <a:t>coxae</a:t>
            </a:r>
            <a:r>
              <a:rPr lang="en-US" dirty="0"/>
              <a:t>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coxae</a:t>
            </a:r>
            <a:endParaRPr lang="en-US" dirty="0"/>
          </a:p>
          <a:p>
            <a:r>
              <a:rPr lang="en-US" dirty="0" err="1"/>
              <a:t>Tuberositas</a:t>
            </a:r>
            <a:r>
              <a:rPr lang="en-US" dirty="0"/>
              <a:t> </a:t>
            </a:r>
            <a:r>
              <a:rPr lang="en-US" dirty="0" err="1"/>
              <a:t>ischiadica</a:t>
            </a:r>
            <a:r>
              <a:rPr lang="en-US" dirty="0"/>
              <a:t>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coxae</a:t>
            </a:r>
            <a:endParaRPr lang="en-US" dirty="0"/>
          </a:p>
          <a:p>
            <a:r>
              <a:rPr lang="en-US" dirty="0" err="1"/>
              <a:t>Trochanter</a:t>
            </a:r>
            <a:r>
              <a:rPr lang="en-US" dirty="0"/>
              <a:t> major </a:t>
            </a:r>
            <a:r>
              <a:rPr lang="en-US" dirty="0" err="1"/>
              <a:t>os</a:t>
            </a:r>
            <a:r>
              <a:rPr lang="en-US" dirty="0"/>
              <a:t> femur</a:t>
            </a:r>
          </a:p>
          <a:p>
            <a:r>
              <a:rPr lang="en-US" dirty="0"/>
              <a:t>Os patella</a:t>
            </a:r>
          </a:p>
          <a:p>
            <a:r>
              <a:rPr lang="en-US" dirty="0"/>
              <a:t>Tuber </a:t>
            </a:r>
            <a:r>
              <a:rPr lang="en-US" dirty="0" err="1"/>
              <a:t>calcaneus</a:t>
            </a:r>
            <a:endParaRPr lang="en-US" dirty="0"/>
          </a:p>
          <a:p>
            <a:r>
              <a:rPr lang="en-US" dirty="0" err="1"/>
              <a:t>digiti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Nervus pada regio tibiofibula lateral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N. peroneus communis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/>
              <a:t>	pada regio ini akan bercabang menjadi: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/>
              <a:t>	- ramus muscularis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/>
              <a:t>	- n. peroneus superficialis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/>
              <a:t>	- n. peroneus profundus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/>
              <a:t>	- n. cutaneus surae lateralis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57158" y="5286388"/>
            <a:ext cx="8286808" cy="1285884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 smtClean="0"/>
              <a:t>21. n. </a:t>
            </a:r>
            <a:r>
              <a:rPr lang="en-US" dirty="0" err="1" smtClean="0"/>
              <a:t>ischiadicus</a:t>
            </a:r>
            <a:r>
              <a:rPr lang="en-US" dirty="0" smtClean="0"/>
              <a:t>, 17. n. </a:t>
            </a:r>
            <a:r>
              <a:rPr lang="en-US" dirty="0" err="1" smtClean="0"/>
              <a:t>cutaneus</a:t>
            </a:r>
            <a:r>
              <a:rPr lang="en-US" dirty="0" smtClean="0"/>
              <a:t> </a:t>
            </a:r>
            <a:r>
              <a:rPr lang="en-US" dirty="0" err="1" smtClean="0"/>
              <a:t>surae</a:t>
            </a:r>
            <a:r>
              <a:rPr lang="en-US" dirty="0" smtClean="0"/>
              <a:t> </a:t>
            </a:r>
            <a:r>
              <a:rPr lang="en-US" dirty="0" err="1" smtClean="0"/>
              <a:t>caudalis</a:t>
            </a:r>
            <a:r>
              <a:rPr lang="en-US" dirty="0" smtClean="0"/>
              <a:t>, 22. n. </a:t>
            </a:r>
            <a:r>
              <a:rPr lang="en-US" dirty="0" err="1" smtClean="0"/>
              <a:t>tibialis</a:t>
            </a:r>
            <a:r>
              <a:rPr lang="en-US" dirty="0" smtClean="0"/>
              <a:t>, 18. n. </a:t>
            </a:r>
            <a:r>
              <a:rPr lang="id-ID" dirty="0" smtClean="0"/>
              <a:t>peroneus</a:t>
            </a:r>
            <a:r>
              <a:rPr lang="en-US" dirty="0" smtClean="0"/>
              <a:t> </a:t>
            </a:r>
            <a:r>
              <a:rPr lang="en-US" dirty="0" err="1" smtClean="0"/>
              <a:t>communis</a:t>
            </a:r>
            <a:r>
              <a:rPr lang="en-US" dirty="0" smtClean="0"/>
              <a:t>,  19. n. </a:t>
            </a:r>
            <a:r>
              <a:rPr lang="id-ID" dirty="0" smtClean="0"/>
              <a:t>peroneus</a:t>
            </a:r>
            <a:r>
              <a:rPr lang="en-US" dirty="0" smtClean="0"/>
              <a:t> </a:t>
            </a:r>
            <a:r>
              <a:rPr lang="en-US" dirty="0" err="1" smtClean="0"/>
              <a:t>profundus</a:t>
            </a:r>
            <a:r>
              <a:rPr lang="en-US" dirty="0" smtClean="0"/>
              <a:t>, 20. n. </a:t>
            </a:r>
            <a:r>
              <a:rPr lang="id-ID" dirty="0" smtClean="0"/>
              <a:t>peroneus</a:t>
            </a:r>
            <a:r>
              <a:rPr lang="en-US" dirty="0" smtClean="0"/>
              <a:t> </a:t>
            </a:r>
            <a:r>
              <a:rPr lang="en-US" dirty="0" err="1" smtClean="0"/>
              <a:t>superficialis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t="2877" r="3797" b="5063"/>
          <a:stretch>
            <a:fillRect/>
          </a:stretch>
        </p:blipFill>
        <p:spPr bwMode="auto">
          <a:xfrm>
            <a:off x="1643042" y="428604"/>
            <a:ext cx="5429288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LIMFOGLANDULA PADA REGIO PELVIS DAN FEMORALIS LATERAL</a:t>
            </a:r>
            <a:endParaRPr lang="en-US" sz="4000" dirty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b="1" u="sng" dirty="0"/>
              <a:t>Lgl.sub </a:t>
            </a:r>
            <a:r>
              <a:rPr lang="en-US" b="1" u="sng" dirty="0" err="1"/>
              <a:t>iliaca</a:t>
            </a:r>
            <a:r>
              <a:rPr lang="en-US" b="1" u="sng" dirty="0"/>
              <a:t>/</a:t>
            </a:r>
            <a:r>
              <a:rPr lang="en-US" b="1" u="sng" dirty="0" err="1"/>
              <a:t>prefemoralis</a:t>
            </a:r>
            <a:endParaRPr lang="en-US" b="1" u="sng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/>
              <a:t>	</a:t>
            </a:r>
            <a:r>
              <a:rPr lang="en-US" dirty="0" err="1"/>
              <a:t>berjumlah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buah</a:t>
            </a:r>
            <a:r>
              <a:rPr lang="en-US" dirty="0"/>
              <a:t> </a:t>
            </a:r>
            <a:r>
              <a:rPr lang="en-US" dirty="0" err="1"/>
              <a:t>berlokaso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dorsal </a:t>
            </a:r>
            <a:r>
              <a:rPr lang="en-US" dirty="0" err="1"/>
              <a:t>os</a:t>
            </a:r>
            <a:r>
              <a:rPr lang="en-US" dirty="0"/>
              <a:t> patella </a:t>
            </a:r>
            <a:r>
              <a:rPr lang="en-US" dirty="0" err="1"/>
              <a:t>dekat</a:t>
            </a:r>
            <a:r>
              <a:rPr lang="en-US" dirty="0"/>
              <a:t> </a:t>
            </a:r>
            <a:r>
              <a:rPr lang="en-US" dirty="0" err="1"/>
              <a:t>m.quadriceps</a:t>
            </a:r>
            <a:r>
              <a:rPr lang="en-US" dirty="0"/>
              <a:t> </a:t>
            </a:r>
            <a:r>
              <a:rPr lang="en-US" dirty="0" err="1"/>
              <a:t>femoris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b="1" dirty="0" err="1">
                <a:solidFill>
                  <a:srgbClr val="FF0000"/>
                </a:solidFill>
              </a:rPr>
              <a:t>ujung</a:t>
            </a:r>
            <a:r>
              <a:rPr lang="en-US" b="1" dirty="0">
                <a:solidFill>
                  <a:srgbClr val="FF0000"/>
                </a:solidFill>
              </a:rPr>
              <a:t> ventral m. tensor fascia </a:t>
            </a:r>
            <a:r>
              <a:rPr lang="en-US" b="1" dirty="0" err="1">
                <a:solidFill>
                  <a:srgbClr val="FF0000"/>
                </a:solidFill>
              </a:rPr>
              <a:t>latae</a:t>
            </a:r>
            <a:endParaRPr lang="en-US" b="1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b="1" u="sng" dirty="0" err="1"/>
              <a:t>Lgl</a:t>
            </a:r>
            <a:r>
              <a:rPr lang="en-US" b="1" u="sng" dirty="0"/>
              <a:t> </a:t>
            </a:r>
            <a:r>
              <a:rPr lang="en-US" b="1" u="sng" dirty="0" err="1"/>
              <a:t>ischiadica</a:t>
            </a:r>
            <a:endParaRPr lang="en-US" b="1" u="sng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/>
              <a:t>   </a:t>
            </a:r>
            <a:r>
              <a:rPr lang="en-US" dirty="0" err="1"/>
              <a:t>terletak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permukaan</a:t>
            </a:r>
            <a:r>
              <a:rPr lang="en-US" dirty="0"/>
              <a:t> lateral </a:t>
            </a:r>
            <a:r>
              <a:rPr lang="en-US" dirty="0" err="1"/>
              <a:t>lig</a:t>
            </a:r>
            <a:r>
              <a:rPr lang="en-US" dirty="0"/>
              <a:t>. </a:t>
            </a:r>
            <a:r>
              <a:rPr lang="en-US" dirty="0" err="1"/>
              <a:t>Sacrotuberosum</a:t>
            </a:r>
            <a:r>
              <a:rPr lang="en-US" dirty="0"/>
              <a:t>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caudal tuber sacral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dorsal n. </a:t>
            </a:r>
            <a:r>
              <a:rPr lang="en-US" b="1" dirty="0" err="1">
                <a:solidFill>
                  <a:srgbClr val="FF0000"/>
                </a:solidFill>
              </a:rPr>
              <a:t>ischiadicus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Lgl</a:t>
            </a:r>
            <a:r>
              <a:rPr lang="en-US" sz="2800" dirty="0" smtClean="0"/>
              <a:t>. </a:t>
            </a:r>
            <a:r>
              <a:rPr lang="en-US" sz="2800" dirty="0" err="1" smtClean="0"/>
              <a:t>Subiliaca</a:t>
            </a:r>
            <a:r>
              <a:rPr lang="en-US" sz="2800" dirty="0" smtClean="0"/>
              <a:t>/</a:t>
            </a:r>
            <a:r>
              <a:rPr lang="en-US" sz="2800" dirty="0" err="1" smtClean="0"/>
              <a:t>prefemoralis</a:t>
            </a:r>
            <a:r>
              <a:rPr lang="en-US" sz="2800" dirty="0" smtClean="0"/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(no4), </a:t>
            </a:r>
            <a:r>
              <a:rPr lang="en-US" sz="2800" dirty="0" smtClean="0"/>
              <a:t>a. </a:t>
            </a:r>
            <a:r>
              <a:rPr lang="en-US" sz="2800" dirty="0" err="1" smtClean="0"/>
              <a:t>circumflexa</a:t>
            </a:r>
            <a:r>
              <a:rPr lang="en-US" sz="2800" dirty="0" smtClean="0"/>
              <a:t> </a:t>
            </a:r>
            <a:r>
              <a:rPr lang="en-US" sz="2800" dirty="0" err="1" smtClean="0"/>
              <a:t>iliaca</a:t>
            </a:r>
            <a:r>
              <a:rPr lang="en-US" sz="2800" dirty="0" smtClean="0"/>
              <a:t> </a:t>
            </a:r>
            <a:r>
              <a:rPr lang="en-US" sz="2800" dirty="0" err="1" smtClean="0"/>
              <a:t>profunda</a:t>
            </a:r>
            <a:r>
              <a:rPr lang="en-US" sz="2800" dirty="0" smtClean="0"/>
              <a:t> (no.1), n. </a:t>
            </a:r>
            <a:r>
              <a:rPr lang="en-US" sz="2800" dirty="0" err="1" smtClean="0"/>
              <a:t>cutaneus</a:t>
            </a:r>
            <a:r>
              <a:rPr lang="en-US" sz="2800" dirty="0" smtClean="0"/>
              <a:t> </a:t>
            </a:r>
            <a:r>
              <a:rPr lang="en-US" sz="2800" dirty="0" err="1" smtClean="0"/>
              <a:t>femoris</a:t>
            </a:r>
            <a:r>
              <a:rPr lang="en-US" sz="2800" dirty="0" smtClean="0"/>
              <a:t> </a:t>
            </a:r>
            <a:r>
              <a:rPr lang="en-US" sz="2800" dirty="0" err="1" smtClean="0"/>
              <a:t>lateralis</a:t>
            </a:r>
            <a:r>
              <a:rPr lang="en-US" sz="2800" dirty="0" smtClean="0"/>
              <a:t> (no.10)</a:t>
            </a:r>
            <a:endParaRPr lang="en-US" sz="28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785926"/>
            <a:ext cx="6126477" cy="4480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57200"/>
            <a:ext cx="8229600" cy="5638800"/>
          </a:xfrm>
        </p:spPr>
        <p:txBody>
          <a:bodyPr/>
          <a:lstStyle/>
          <a:p>
            <a:r>
              <a:rPr lang="en-US" b="1" u="sng" dirty="0" err="1"/>
              <a:t>Lgl</a:t>
            </a:r>
            <a:r>
              <a:rPr lang="en-US" b="1" u="sng" dirty="0"/>
              <a:t>. </a:t>
            </a:r>
            <a:r>
              <a:rPr lang="en-US" b="1" u="sng" dirty="0" err="1"/>
              <a:t>Tuberalis</a:t>
            </a:r>
            <a:r>
              <a:rPr lang="en-US" b="1" u="sng" dirty="0"/>
              <a:t> 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	</a:t>
            </a:r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sisi</a:t>
            </a:r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medial tuber </a:t>
            </a:r>
            <a:r>
              <a:rPr lang="en-US" b="1" dirty="0" err="1">
                <a:solidFill>
                  <a:srgbClr val="FF0000"/>
                </a:solidFill>
              </a:rPr>
              <a:t>ischiadica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dibawah</a:t>
            </a:r>
            <a:r>
              <a:rPr lang="en-US" dirty="0"/>
              <a:t> </a:t>
            </a:r>
            <a:r>
              <a:rPr lang="en-US" dirty="0" err="1"/>
              <a:t>kulit</a:t>
            </a:r>
            <a:endParaRPr lang="en-US" dirty="0"/>
          </a:p>
          <a:p>
            <a:r>
              <a:rPr lang="en-US" b="1" u="sng" dirty="0" err="1"/>
              <a:t>Lgl</a:t>
            </a:r>
            <a:r>
              <a:rPr lang="en-US" b="1" u="sng" dirty="0"/>
              <a:t> </a:t>
            </a:r>
            <a:r>
              <a:rPr lang="en-US" b="1" u="sng" dirty="0" err="1"/>
              <a:t>poplitea</a:t>
            </a:r>
            <a:r>
              <a:rPr lang="en-US" b="1" u="sng" dirty="0"/>
              <a:t> 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	</a:t>
            </a:r>
            <a:r>
              <a:rPr lang="en-US" dirty="0" err="1"/>
              <a:t>terletak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distal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margo</a:t>
            </a:r>
            <a:r>
              <a:rPr lang="en-US" dirty="0"/>
              <a:t> caudal m. </a:t>
            </a:r>
            <a:r>
              <a:rPr lang="en-US" dirty="0" err="1"/>
              <a:t>gastrocnemeus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b="1" dirty="0" err="1">
                <a:solidFill>
                  <a:srgbClr val="FF0000"/>
                </a:solidFill>
              </a:rPr>
              <a:t>tertutup</a:t>
            </a:r>
            <a:r>
              <a:rPr lang="en-US" b="1" dirty="0">
                <a:solidFill>
                  <a:srgbClr val="FF0000"/>
                </a:solidFill>
              </a:rPr>
              <a:t> m. </a:t>
            </a:r>
            <a:r>
              <a:rPr lang="en-US" b="1" dirty="0" err="1">
                <a:solidFill>
                  <a:srgbClr val="FF0000"/>
                </a:solidFill>
              </a:rPr>
              <a:t>gluteobiceps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dan</a:t>
            </a:r>
            <a:r>
              <a:rPr lang="en-US" b="1" dirty="0">
                <a:solidFill>
                  <a:srgbClr val="FF0000"/>
                </a:solidFill>
              </a:rPr>
              <a:t> m. </a:t>
            </a:r>
            <a:r>
              <a:rPr lang="en-US" b="1" dirty="0" err="1">
                <a:solidFill>
                  <a:srgbClr val="FF0000"/>
                </a:solidFill>
              </a:rPr>
              <a:t>semitendinosus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Lgl</a:t>
            </a:r>
            <a:r>
              <a:rPr lang="en-US" dirty="0" smtClean="0"/>
              <a:t>. </a:t>
            </a:r>
            <a:r>
              <a:rPr lang="en-US" dirty="0" err="1" smtClean="0"/>
              <a:t>Poplitea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(no.4)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r="45000" b="2798"/>
          <a:stretch>
            <a:fillRect/>
          </a:stretch>
        </p:blipFill>
        <p:spPr bwMode="auto">
          <a:xfrm>
            <a:off x="2928926" y="1571612"/>
            <a:ext cx="3214710" cy="4999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0102113">
            <a:off x="357158" y="2143116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Lucida Calligraphy" pitchFamily="66" charset="0"/>
              </a:rPr>
              <a:t>SELAMAT BELAJAR</a:t>
            </a:r>
            <a:endParaRPr lang="en-US" dirty="0">
              <a:latin typeface="Lucida Calligraphy" pitchFamily="66" charset="0"/>
            </a:endParaRPr>
          </a:p>
        </p:txBody>
      </p:sp>
      <p:pic>
        <p:nvPicPr>
          <p:cNvPr id="7170" name="Picture 2" descr="E:\PIC\funnyemotic\03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785794"/>
            <a:ext cx="1238250" cy="1238250"/>
          </a:xfrm>
          <a:prstGeom prst="rect">
            <a:avLst/>
          </a:prstGeom>
          <a:noFill/>
        </p:spPr>
      </p:pic>
      <p:pic>
        <p:nvPicPr>
          <p:cNvPr id="7171" name="Picture 3" descr="E:\A KITTEN\kitte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3357562"/>
            <a:ext cx="2381253" cy="29415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id-ID" dirty="0"/>
          </a:p>
        </p:txBody>
      </p:sp>
      <p:pic>
        <p:nvPicPr>
          <p:cNvPr id="6146" name="Picture 2" descr="E:\PIC\motivasi\gambar kata2 mutiara 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-24"/>
            <a:ext cx="8572531" cy="6858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I. REGIO </a:t>
            </a:r>
            <a:r>
              <a:rPr lang="en-US" sz="4000" dirty="0" smtClean="0"/>
              <a:t>GLUTEALIS </a:t>
            </a:r>
            <a:r>
              <a:rPr lang="en-US" sz="4000" dirty="0"/>
              <a:t>DAN FEMORALIS LATERAL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Fascia </a:t>
            </a:r>
            <a:r>
              <a:rPr lang="en-US" sz="3600" dirty="0" err="1"/>
              <a:t>profunda</a:t>
            </a:r>
            <a:r>
              <a:rPr lang="en-US" sz="3600" dirty="0"/>
              <a:t> </a:t>
            </a:r>
            <a:r>
              <a:rPr lang="en-US" sz="3600" dirty="0" err="1"/>
              <a:t>regio</a:t>
            </a:r>
            <a:r>
              <a:rPr lang="en-US" sz="3600" dirty="0"/>
              <a:t> </a:t>
            </a:r>
            <a:r>
              <a:rPr lang="en-US" sz="3600" dirty="0" err="1"/>
              <a:t>glutealis</a:t>
            </a:r>
            <a:r>
              <a:rPr lang="en-US" sz="3600" dirty="0"/>
              <a:t> (</a:t>
            </a:r>
            <a:r>
              <a:rPr lang="en-US" sz="3600" b="1" dirty="0">
                <a:solidFill>
                  <a:schemeClr val="tx2"/>
                </a:solidFill>
              </a:rPr>
              <a:t>fascia </a:t>
            </a:r>
            <a:r>
              <a:rPr lang="en-US" sz="3600" b="1" dirty="0" err="1">
                <a:solidFill>
                  <a:schemeClr val="tx2"/>
                </a:solidFill>
              </a:rPr>
              <a:t>glutealis</a:t>
            </a:r>
            <a:r>
              <a:rPr lang="en-US" sz="3600" dirty="0"/>
              <a:t>) </a:t>
            </a:r>
            <a:r>
              <a:rPr lang="en-US" sz="3600" dirty="0" err="1"/>
              <a:t>pada</a:t>
            </a:r>
            <a:r>
              <a:rPr lang="en-US" sz="3600" dirty="0"/>
              <a:t> </a:t>
            </a:r>
            <a:r>
              <a:rPr lang="en-US" sz="3600" dirty="0" err="1"/>
              <a:t>anterolateral</a:t>
            </a:r>
            <a:r>
              <a:rPr lang="en-US" sz="3600" dirty="0"/>
              <a:t> </a:t>
            </a:r>
            <a:r>
              <a:rPr lang="en-US" sz="3600" dirty="0" err="1"/>
              <a:t>paha</a:t>
            </a:r>
            <a:r>
              <a:rPr lang="en-US" sz="3600" dirty="0"/>
              <a:t> </a:t>
            </a:r>
            <a:r>
              <a:rPr lang="en-US" sz="3600" dirty="0" err="1"/>
              <a:t>berbentuk</a:t>
            </a:r>
            <a:r>
              <a:rPr lang="en-US" sz="3600" dirty="0"/>
              <a:t> </a:t>
            </a:r>
            <a:r>
              <a:rPr lang="en-US" sz="3600" dirty="0" err="1"/>
              <a:t>segitiga</a:t>
            </a:r>
            <a:r>
              <a:rPr lang="en-US" sz="3600" dirty="0"/>
              <a:t>, </a:t>
            </a:r>
            <a:r>
              <a:rPr lang="en-US" sz="3600" dirty="0" err="1"/>
              <a:t>tebal</a:t>
            </a:r>
            <a:r>
              <a:rPr lang="en-US" sz="3600" dirty="0"/>
              <a:t> </a:t>
            </a:r>
            <a:r>
              <a:rPr lang="en-US" sz="3600" dirty="0" err="1"/>
              <a:t>dan</a:t>
            </a:r>
            <a:r>
              <a:rPr lang="en-US" sz="3600" dirty="0"/>
              <a:t> </a:t>
            </a:r>
            <a:r>
              <a:rPr lang="en-US" sz="3600" dirty="0" err="1"/>
              <a:t>kuat</a:t>
            </a:r>
            <a:r>
              <a:rPr lang="en-US" sz="3600" dirty="0"/>
              <a:t> </a:t>
            </a:r>
            <a:r>
              <a:rPr lang="en-US" sz="3600" dirty="0" err="1"/>
              <a:t>disebut</a:t>
            </a:r>
            <a:r>
              <a:rPr lang="en-US" sz="3600" dirty="0"/>
              <a:t> </a:t>
            </a:r>
            <a:r>
              <a:rPr lang="en-US" sz="3600" b="1" dirty="0">
                <a:solidFill>
                  <a:schemeClr val="tx2"/>
                </a:solidFill>
              </a:rPr>
              <a:t>fascia </a:t>
            </a:r>
            <a:r>
              <a:rPr lang="en-US" sz="3600" b="1" dirty="0" err="1">
                <a:solidFill>
                  <a:schemeClr val="tx2"/>
                </a:solidFill>
              </a:rPr>
              <a:t>lata</a:t>
            </a:r>
            <a:r>
              <a:rPr lang="en-US" sz="3600" b="1" dirty="0">
                <a:solidFill>
                  <a:schemeClr val="tx2"/>
                </a:solidFill>
              </a:rPr>
              <a:t> </a:t>
            </a:r>
            <a:r>
              <a:rPr lang="en-US" sz="3600" dirty="0"/>
              <a:t>yang </a:t>
            </a:r>
            <a:r>
              <a:rPr lang="en-US" sz="3600" dirty="0" err="1"/>
              <a:t>merupakan</a:t>
            </a:r>
            <a:r>
              <a:rPr lang="en-US" sz="3600" dirty="0"/>
              <a:t> </a:t>
            </a:r>
            <a:r>
              <a:rPr lang="en-US" sz="3600" dirty="0" err="1"/>
              <a:t>insertio</a:t>
            </a:r>
            <a:r>
              <a:rPr lang="en-US" sz="3600" dirty="0"/>
              <a:t> </a:t>
            </a:r>
            <a:r>
              <a:rPr lang="en-US" sz="3600" dirty="0" err="1"/>
              <a:t>dari</a:t>
            </a:r>
            <a:r>
              <a:rPr lang="en-US" sz="3600" dirty="0"/>
              <a:t> </a:t>
            </a:r>
            <a:r>
              <a:rPr lang="en-US" sz="3600" dirty="0" err="1" smtClean="0"/>
              <a:t>m.tensor</a:t>
            </a:r>
            <a:r>
              <a:rPr lang="en-US" sz="3600" dirty="0" smtClean="0"/>
              <a:t> </a:t>
            </a:r>
            <a:r>
              <a:rPr lang="en-US" sz="3600" dirty="0"/>
              <a:t>fascia </a:t>
            </a:r>
            <a:r>
              <a:rPr lang="en-US" sz="3600" dirty="0" err="1"/>
              <a:t>lata</a:t>
            </a:r>
            <a:r>
              <a:rPr lang="en-US" sz="3600" dirty="0"/>
              <a:t> </a:t>
            </a:r>
            <a:r>
              <a:rPr lang="en-US" sz="3600" dirty="0" err="1"/>
              <a:t>dan</a:t>
            </a:r>
            <a:r>
              <a:rPr lang="en-US" sz="3600" dirty="0"/>
              <a:t> </a:t>
            </a:r>
            <a:r>
              <a:rPr lang="en-US" sz="3600" dirty="0" err="1"/>
              <a:t>sebagian</a:t>
            </a:r>
            <a:r>
              <a:rPr lang="en-US" sz="3600" dirty="0"/>
              <a:t> </a:t>
            </a:r>
            <a:r>
              <a:rPr lang="en-US" sz="3600" dirty="0" err="1"/>
              <a:t>m.biceps</a:t>
            </a:r>
            <a:r>
              <a:rPr lang="en-US" sz="3600" dirty="0"/>
              <a:t> </a:t>
            </a:r>
            <a:r>
              <a:rPr lang="en-US" sz="3600" dirty="0" err="1" smtClean="0"/>
              <a:t>femoris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1235</TotalTime>
  <Words>2084</Words>
  <Application>Microsoft Office PowerPoint</Application>
  <PresentationFormat>On-screen Show (4:3)</PresentationFormat>
  <Paragraphs>386</Paragraphs>
  <Slides>87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87</vt:i4>
      </vt:variant>
    </vt:vector>
  </HeadingPairs>
  <TitlesOfParts>
    <vt:vector size="88" baseType="lpstr">
      <vt:lpstr>Office Theme</vt:lpstr>
      <vt:lpstr>EXTREMITAS CAUDAL I (LATERAL)</vt:lpstr>
      <vt:lpstr>REGIO PADA KAKI BELAKANG</vt:lpstr>
      <vt:lpstr>Slide 3</vt:lpstr>
      <vt:lpstr>BAHASAN</vt:lpstr>
      <vt:lpstr>TUJUAN:</vt:lpstr>
      <vt:lpstr>Slide 6</vt:lpstr>
      <vt:lpstr>FUNGSI EXTREMITAS CAUDALIS</vt:lpstr>
      <vt:lpstr>TITIK ORIENTASI</vt:lpstr>
      <vt:lpstr>I. REGIO GLUTEALIS DAN FEMORALIS LATERAL</vt:lpstr>
      <vt:lpstr>Fascia profunda regio glutealis</vt:lpstr>
      <vt:lpstr>STRUKTUR PADA REGIO GLUTEALIS-FEMURALIS</vt:lpstr>
      <vt:lpstr>Lapis kedua</vt:lpstr>
      <vt:lpstr>Slide 13</vt:lpstr>
      <vt:lpstr>Slide 14</vt:lpstr>
      <vt:lpstr>M.Tensor fascia latae</vt:lpstr>
      <vt:lpstr>Slide 16</vt:lpstr>
      <vt:lpstr>M.gluteobiceps</vt:lpstr>
      <vt:lpstr>Slide 18</vt:lpstr>
      <vt:lpstr>M.Gluteus medius</vt:lpstr>
      <vt:lpstr>Slide 20</vt:lpstr>
      <vt:lpstr>M.semitendinosus</vt:lpstr>
      <vt:lpstr>Slide 22</vt:lpstr>
      <vt:lpstr>M.Semimembranosus</vt:lpstr>
      <vt:lpstr>Slide 24</vt:lpstr>
      <vt:lpstr>Slide 25</vt:lpstr>
      <vt:lpstr>M. Illiacus </vt:lpstr>
      <vt:lpstr>Slide 27</vt:lpstr>
      <vt:lpstr>M. Vastus lateralis</vt:lpstr>
      <vt:lpstr>Slide 29</vt:lpstr>
      <vt:lpstr>M.Rectus femoris</vt:lpstr>
      <vt:lpstr>Slide 31</vt:lpstr>
      <vt:lpstr>M.Vastus intermedius</vt:lpstr>
      <vt:lpstr>Slide 33</vt:lpstr>
      <vt:lpstr>M. Adductor</vt:lpstr>
      <vt:lpstr>Slide 35</vt:lpstr>
      <vt:lpstr>M.Quadratus femoris</vt:lpstr>
      <vt:lpstr>Slide 37</vt:lpstr>
      <vt:lpstr>M.Gemellus</vt:lpstr>
      <vt:lpstr>Slide 39</vt:lpstr>
      <vt:lpstr>M.Gluteus profundus</vt:lpstr>
      <vt:lpstr>Slide 41</vt:lpstr>
      <vt:lpstr>II. REGIO TIBIOFIBULA LATERAL </vt:lpstr>
      <vt:lpstr>Regio tibiofibula lateral (skema)</vt:lpstr>
      <vt:lpstr>Regio tibiofibula (preparat)</vt:lpstr>
      <vt:lpstr>M. Tibialis cranialis</vt:lpstr>
      <vt:lpstr>m. tibialis cranialis (no.18)</vt:lpstr>
      <vt:lpstr>M. Peroneus (fibularis) tertius</vt:lpstr>
      <vt:lpstr>m. peroneus (fibularis) tertius (no.6)</vt:lpstr>
      <vt:lpstr>M. Peroneus (fibularis) longus</vt:lpstr>
      <vt:lpstr>m. peroneus (fibularis) longus (no.16 pada skema dan no.5 pada preparat)</vt:lpstr>
      <vt:lpstr>M. Extensor digitorum lateralis (ext. digiti IV)</vt:lpstr>
      <vt:lpstr>M. Extensor digitorum lateralis (ext. digiti IV): no.4</vt:lpstr>
      <vt:lpstr>M.Extensor digitorum longum</vt:lpstr>
      <vt:lpstr>m. extensor digitorum longum (no.20)</vt:lpstr>
      <vt:lpstr>M. gastrocnemius</vt:lpstr>
      <vt:lpstr>M. Gastrocnemius (no.10)</vt:lpstr>
      <vt:lpstr>M.Flexor digitorum superficialis</vt:lpstr>
      <vt:lpstr>m. Flexor digitorum superficialis (no.13)</vt:lpstr>
      <vt:lpstr>M.Flexor digitorum profundus</vt:lpstr>
      <vt:lpstr>m. Flexor hallucis (digiti I) longus (no.15) &amp; m. Tibialis caudalis (no.14)</vt:lpstr>
      <vt:lpstr>M.soleus</vt:lpstr>
      <vt:lpstr>M. soleus (no.17)</vt:lpstr>
      <vt:lpstr>M.Extensor digitorum brevis</vt:lpstr>
      <vt:lpstr>m. extensor digitorum brevis (no.29) </vt:lpstr>
      <vt:lpstr>Slide 65</vt:lpstr>
      <vt:lpstr>Manica flexoria &amp; retinaculum extensoria</vt:lpstr>
      <vt:lpstr>ARTERI PADA REGIO GLUTEALIS DAN FEMORALIS LATERAL</vt:lpstr>
      <vt:lpstr>Slide 68</vt:lpstr>
      <vt:lpstr>Slide 69</vt:lpstr>
      <vt:lpstr>Slide 70</vt:lpstr>
      <vt:lpstr>Slide 71</vt:lpstr>
      <vt:lpstr>ARTERI/VENA PADA REGIO TIBIOFIBULA LATERAL</vt:lpstr>
      <vt:lpstr>Slide 73</vt:lpstr>
      <vt:lpstr>NERVUS PADA REGIO GLUTEALIS DAN FEMORALIS LATERAL</vt:lpstr>
      <vt:lpstr>Slide 75</vt:lpstr>
      <vt:lpstr>Slide 76</vt:lpstr>
      <vt:lpstr>Slide 77</vt:lpstr>
      <vt:lpstr>Slide 78</vt:lpstr>
      <vt:lpstr>Slide 79</vt:lpstr>
      <vt:lpstr>Nervus pada regio tibiofibula lateral</vt:lpstr>
      <vt:lpstr>Slide 81</vt:lpstr>
      <vt:lpstr>LIMFOGLANDULA PADA REGIO PELVIS DAN FEMORALIS LATERAL</vt:lpstr>
      <vt:lpstr>Lgl. Subiliaca/prefemoralis (no4), a. circumflexa iliaca profunda (no.1), n. cutaneus femoris lateralis (no.10)</vt:lpstr>
      <vt:lpstr>Slide 84</vt:lpstr>
      <vt:lpstr>Lgl. Poplitea (no.4)</vt:lpstr>
      <vt:lpstr>SELAMAT BELAJAR</vt:lpstr>
      <vt:lpstr>Slide 87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EXTREMITAS CAUDAL I (LATERAL)</dc:title>
  <dc:creator>drh. Herlina</dc:creator>
  <cp:lastModifiedBy>asus</cp:lastModifiedBy>
  <cp:revision>108</cp:revision>
  <dcterms:created xsi:type="dcterms:W3CDTF">2012-03-06T07:48:10Z</dcterms:created>
  <dcterms:modified xsi:type="dcterms:W3CDTF">2012-03-12T04:19:50Z</dcterms:modified>
</cp:coreProperties>
</file>