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318" r:id="rId3"/>
    <p:sldId id="258" r:id="rId4"/>
    <p:sldId id="319" r:id="rId5"/>
    <p:sldId id="259" r:id="rId6"/>
    <p:sldId id="260" r:id="rId7"/>
    <p:sldId id="320" r:id="rId8"/>
    <p:sldId id="261" r:id="rId9"/>
    <p:sldId id="262" r:id="rId10"/>
    <p:sldId id="263" r:id="rId11"/>
    <p:sldId id="321" r:id="rId12"/>
    <p:sldId id="264" r:id="rId13"/>
    <p:sldId id="322" r:id="rId14"/>
    <p:sldId id="265" r:id="rId15"/>
    <p:sldId id="266" r:id="rId16"/>
    <p:sldId id="267" r:id="rId17"/>
    <p:sldId id="268" r:id="rId18"/>
    <p:sldId id="323" r:id="rId19"/>
    <p:sldId id="269" r:id="rId20"/>
    <p:sldId id="270" r:id="rId21"/>
    <p:sldId id="271" r:id="rId22"/>
    <p:sldId id="272" r:id="rId23"/>
    <p:sldId id="324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25" r:id="rId54"/>
    <p:sldId id="302" r:id="rId55"/>
    <p:sldId id="303" r:id="rId56"/>
    <p:sldId id="304" r:id="rId57"/>
    <p:sldId id="305" r:id="rId58"/>
    <p:sldId id="306" r:id="rId59"/>
    <p:sldId id="327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5" r:id="rId68"/>
    <p:sldId id="316" r:id="rId69"/>
    <p:sldId id="328" r:id="rId70"/>
    <p:sldId id="317" r:id="rId71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FD2F1-2BEB-421E-986A-1FDE29BA3A03}" type="datetimeFigureOut">
              <a:rPr lang="id-ID" smtClean="0"/>
              <a:t>02/04/2012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00126-5DBE-4F7C-9C1E-7C43FBF7A9D0}" type="slidenum">
              <a:rPr lang="id-ID" smtClean="0"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00126-5DBE-4F7C-9C1E-7C43FBF7A9D0}" type="slidenum">
              <a:rPr lang="id-ID" smtClean="0"/>
              <a:t>26</a:t>
            </a:fld>
            <a:endParaRPr lang="id-ID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00126-5DBE-4F7C-9C1E-7C43FBF7A9D0}" type="slidenum">
              <a:rPr lang="id-ID" smtClean="0"/>
              <a:t>70</a:t>
            </a:fld>
            <a:endParaRPr lang="id-ID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6C3D-5A52-4ABF-9F46-84CD90FB4C6E}" type="datetimeFigureOut">
              <a:rPr lang="id-ID" smtClean="0"/>
              <a:t>02/04/2012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A55D5-4814-44E9-A1DB-53094241CB96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6C3D-5A52-4ABF-9F46-84CD90FB4C6E}" type="datetimeFigureOut">
              <a:rPr lang="id-ID" smtClean="0"/>
              <a:t>02/04/2012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A55D5-4814-44E9-A1DB-53094241CB96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6C3D-5A52-4ABF-9F46-84CD90FB4C6E}" type="datetimeFigureOut">
              <a:rPr lang="id-ID" smtClean="0"/>
              <a:t>02/04/2012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A55D5-4814-44E9-A1DB-53094241CB96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AE127BA-0CC9-416E-9873-E8869D89E5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latin typeface="Arial Rounded MT Bol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6C3D-5A52-4ABF-9F46-84CD90FB4C6E}" type="datetimeFigureOut">
              <a:rPr lang="id-ID" smtClean="0"/>
              <a:t>02/04/2012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A55D5-4814-44E9-A1DB-53094241CB96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6C3D-5A52-4ABF-9F46-84CD90FB4C6E}" type="datetimeFigureOut">
              <a:rPr lang="id-ID" smtClean="0"/>
              <a:t>02/04/2012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A55D5-4814-44E9-A1DB-53094241CB96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6C3D-5A52-4ABF-9F46-84CD90FB4C6E}" type="datetimeFigureOut">
              <a:rPr lang="id-ID" smtClean="0"/>
              <a:t>02/04/2012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A55D5-4814-44E9-A1DB-53094241CB96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6C3D-5A52-4ABF-9F46-84CD90FB4C6E}" type="datetimeFigureOut">
              <a:rPr lang="id-ID" smtClean="0"/>
              <a:t>02/04/2012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A55D5-4814-44E9-A1DB-53094241CB96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6C3D-5A52-4ABF-9F46-84CD90FB4C6E}" type="datetimeFigureOut">
              <a:rPr lang="id-ID" smtClean="0"/>
              <a:t>02/04/2012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A55D5-4814-44E9-A1DB-53094241CB96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6C3D-5A52-4ABF-9F46-84CD90FB4C6E}" type="datetimeFigureOut">
              <a:rPr lang="id-ID" smtClean="0"/>
              <a:t>02/04/2012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A55D5-4814-44E9-A1DB-53094241CB96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6C3D-5A52-4ABF-9F46-84CD90FB4C6E}" type="datetimeFigureOut">
              <a:rPr lang="id-ID" smtClean="0"/>
              <a:t>02/04/2012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A55D5-4814-44E9-A1DB-53094241CB96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96C3D-5A52-4ABF-9F46-84CD90FB4C6E}" type="datetimeFigureOut">
              <a:rPr lang="id-ID" smtClean="0"/>
              <a:t>02/04/2012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A55D5-4814-44E9-A1DB-53094241CB96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96C3D-5A52-4ABF-9F46-84CD90FB4C6E}" type="datetimeFigureOut">
              <a:rPr lang="id-ID" smtClean="0"/>
              <a:t>02/04/2012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A55D5-4814-44E9-A1DB-53094241CB96}" type="slidenum">
              <a:rPr lang="id-ID" smtClean="0"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72" y="1142984"/>
            <a:ext cx="7772400" cy="1470025"/>
          </a:xfrm>
        </p:spPr>
        <p:txBody>
          <a:bodyPr/>
          <a:lstStyle/>
          <a:p>
            <a:pPr algn="l"/>
            <a:r>
              <a:rPr lang="id-ID" dirty="0" smtClean="0">
                <a:latin typeface="Aharoni" pitchFamily="2" charset="-79"/>
                <a:cs typeface="Aharoni" pitchFamily="2" charset="-79"/>
              </a:rPr>
              <a:t>REGIO COLLI (Leher)</a:t>
            </a:r>
            <a:endParaRPr lang="id-ID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0298" y="4786322"/>
            <a:ext cx="6400800" cy="1752600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id-ID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drh. Rositawati I.</a:t>
            </a:r>
          </a:p>
          <a:p>
            <a:pPr algn="r"/>
            <a:r>
              <a:rPr lang="id-ID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drh. Analis W.W.</a:t>
            </a:r>
          </a:p>
          <a:p>
            <a:pPr algn="r"/>
            <a:r>
              <a:rPr lang="id-ID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drh. Herlina Pratiwi</a:t>
            </a:r>
          </a:p>
          <a:p>
            <a:pPr algn="r"/>
            <a:r>
              <a:rPr lang="id-ID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drh. Handayu Untari</a:t>
            </a:r>
          </a:p>
          <a:p>
            <a:pPr algn="r"/>
            <a:endParaRPr lang="id-ID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M. Brachiocephalicus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5053034"/>
          </a:xfrm>
        </p:spPr>
        <p:txBody>
          <a:bodyPr>
            <a:normAutofit/>
          </a:bodyPr>
          <a:lstStyle/>
          <a:p>
            <a:pPr marL="288925" indent="-288925">
              <a:buNone/>
            </a:pPr>
            <a:r>
              <a:rPr lang="id-ID" sz="2800" i="1" dirty="0" smtClean="0">
                <a:sym typeface="Wingdings" pitchFamily="2" charset="2"/>
              </a:rPr>
              <a:t> </a:t>
            </a:r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M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</a:rPr>
              <a:t>cleidocephalicus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sz="2800" dirty="0"/>
              <a:t>(</a:t>
            </a:r>
            <a:r>
              <a:rPr lang="en-US" sz="2800" dirty="0" err="1"/>
              <a:t>mendekati</a:t>
            </a:r>
            <a:r>
              <a:rPr lang="en-US" sz="2800" dirty="0"/>
              <a:t> occipital</a:t>
            </a:r>
            <a:r>
              <a:rPr lang="en-US" sz="2800" dirty="0" smtClean="0"/>
              <a:t>)</a:t>
            </a:r>
            <a:endParaRPr lang="en-US" sz="2800" dirty="0"/>
          </a:p>
          <a:p>
            <a:pPr marL="288925" indent="-288925"/>
            <a:r>
              <a:rPr lang="id-ID" sz="2800" dirty="0" smtClean="0"/>
              <a:t>T</a:t>
            </a:r>
            <a:r>
              <a:rPr lang="en-US" sz="2800" dirty="0" err="1" smtClean="0"/>
              <a:t>erdiri</a:t>
            </a:r>
            <a:r>
              <a:rPr lang="en-US" sz="2800" dirty="0" smtClean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cleidomastoideus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cleidooccipitalis</a:t>
            </a:r>
            <a:endParaRPr lang="en-US" sz="2800" dirty="0"/>
          </a:p>
          <a:p>
            <a:pPr marL="288925" indent="-288925"/>
            <a:r>
              <a:rPr lang="en-US" sz="2800" dirty="0" err="1"/>
              <a:t>Origo</a:t>
            </a:r>
            <a:r>
              <a:rPr lang="en-US" sz="2800" dirty="0" smtClean="0"/>
              <a:t>:</a:t>
            </a:r>
            <a:r>
              <a:rPr lang="id-ID" sz="2800" dirty="0" smtClean="0"/>
              <a:t> </a:t>
            </a:r>
          </a:p>
          <a:p>
            <a:pPr marL="688975" lvl="1" indent="-288925"/>
            <a:r>
              <a:rPr lang="id-ID" sz="2400" dirty="0" smtClean="0"/>
              <a:t>Cleidomastoideus :proc. mastoideus os temporal</a:t>
            </a:r>
          </a:p>
          <a:p>
            <a:pPr marL="688975" lvl="1" indent="-288925"/>
            <a:r>
              <a:rPr lang="id-ID" sz="2400" dirty="0" smtClean="0"/>
              <a:t>Cleidooccipital :puncak os occipital</a:t>
            </a:r>
          </a:p>
          <a:p>
            <a:pPr marL="288925" indent="-288925"/>
            <a:r>
              <a:rPr lang="id-ID" sz="2800" dirty="0" smtClean="0"/>
              <a:t>Insertio : </a:t>
            </a:r>
            <a:r>
              <a:rPr lang="en-US" sz="2800" dirty="0" err="1" smtClean="0"/>
              <a:t>Tuberositas</a:t>
            </a:r>
            <a:r>
              <a:rPr lang="en-US" sz="2800" dirty="0" smtClean="0"/>
              <a:t> </a:t>
            </a:r>
            <a:r>
              <a:rPr lang="en-US" sz="2800" dirty="0" err="1" smtClean="0"/>
              <a:t>deltoideus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crista</a:t>
            </a:r>
            <a:r>
              <a:rPr lang="en-US" sz="2800" dirty="0" smtClean="0"/>
              <a:t>            </a:t>
            </a:r>
            <a:r>
              <a:rPr lang="en-US" sz="2800" dirty="0" err="1" smtClean="0"/>
              <a:t>humeralis</a:t>
            </a:r>
            <a:endParaRPr lang="id-ID" sz="2800" dirty="0" smtClean="0"/>
          </a:p>
          <a:p>
            <a:pPr marL="288925" indent="-288925"/>
            <a:r>
              <a:rPr lang="id-ID" sz="2800" dirty="0" smtClean="0"/>
              <a:t>Fungsi : </a:t>
            </a:r>
            <a:r>
              <a:rPr lang="en-US" sz="2800" dirty="0" smtClean="0"/>
              <a:t>Extensor </a:t>
            </a:r>
            <a:r>
              <a:rPr lang="en-US" sz="2800" dirty="0" err="1" smtClean="0"/>
              <a:t>atau</a:t>
            </a:r>
            <a:r>
              <a:rPr lang="en-US" sz="2800" dirty="0" smtClean="0"/>
              <a:t> flexor </a:t>
            </a:r>
            <a:r>
              <a:rPr lang="en-US" sz="2800" dirty="0" err="1" smtClean="0"/>
              <a:t>kepala-leher</a:t>
            </a:r>
            <a:r>
              <a:rPr lang="en-US" sz="2800" dirty="0" smtClean="0"/>
              <a:t> </a:t>
            </a:r>
            <a:r>
              <a:rPr lang="en-US" sz="2800" dirty="0" err="1" smtClean="0"/>
              <a:t>saat</a:t>
            </a:r>
            <a:r>
              <a:rPr lang="en-US" sz="2800" dirty="0" smtClean="0"/>
              <a:t> </a:t>
            </a:r>
            <a:r>
              <a:rPr lang="en-US" sz="2800" dirty="0" err="1" smtClean="0"/>
              <a:t>bekerja</a:t>
            </a:r>
            <a:r>
              <a:rPr lang="en-US" sz="2800" dirty="0" smtClean="0"/>
              <a:t> bilateral</a:t>
            </a:r>
            <a:endParaRPr lang="id-ID" sz="2800" dirty="0" smtClean="0"/>
          </a:p>
          <a:p>
            <a:pPr marL="288925" indent="-288925">
              <a:buNone/>
            </a:pPr>
            <a:endParaRPr lang="id-ID" sz="2800" dirty="0" smtClean="0"/>
          </a:p>
          <a:p>
            <a:pPr marL="288925" lvl="1" indent="-288925">
              <a:buFont typeface="Arial" pitchFamily="34" charset="0"/>
              <a:buChar char="•"/>
            </a:pPr>
            <a:endParaRPr lang="en-US" sz="2400" dirty="0"/>
          </a:p>
          <a:p>
            <a:pPr marL="814388" lvl="1" indent="-349250">
              <a:buFont typeface="Wingdings" pitchFamily="2" charset="2"/>
              <a:buNone/>
            </a:pPr>
            <a:endParaRPr lang="en-US" sz="2400" dirty="0"/>
          </a:p>
          <a:p>
            <a:pPr marL="814388" lvl="1" indent="-349250">
              <a:buFont typeface="Wingdings" pitchFamily="2" charset="2"/>
              <a:buNone/>
            </a:pPr>
            <a:endParaRPr lang="en-US" sz="2400" dirty="0"/>
          </a:p>
          <a:p>
            <a:pPr marL="814388" lvl="1" indent="-349250">
              <a:buFont typeface="Wingdings" pitchFamily="2" charset="2"/>
              <a:buNone/>
            </a:pPr>
            <a:endParaRPr lang="en-US" sz="2400" dirty="0"/>
          </a:p>
          <a:p>
            <a:pPr marL="814388" lvl="1" indent="-349250">
              <a:buFont typeface="Wingdings" pitchFamily="2" charset="2"/>
              <a:buNone/>
            </a:pPr>
            <a:endParaRPr lang="en-US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5" descr="collum lap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7158" y="0"/>
            <a:ext cx="8553480" cy="6858000"/>
          </a:xfrm>
          <a:prstGeom prst="rect">
            <a:avLst/>
          </a:prstGeom>
          <a:noFill/>
          <a:ln/>
        </p:spPr>
      </p:pic>
      <p:cxnSp>
        <p:nvCxnSpPr>
          <p:cNvPr id="6" name="Straight Arrow Connector 5"/>
          <p:cNvCxnSpPr/>
          <p:nvPr/>
        </p:nvCxnSpPr>
        <p:spPr>
          <a:xfrm rot="5400000" flipH="1" flipV="1">
            <a:off x="642910" y="4214818"/>
            <a:ext cx="2857520" cy="1000132"/>
          </a:xfrm>
          <a:prstGeom prst="straightConnector1">
            <a:avLst/>
          </a:prstGeom>
          <a:ln w="635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 rot="20507918">
            <a:off x="2145351" y="1228452"/>
            <a:ext cx="1022024" cy="4294776"/>
          </a:xfrm>
          <a:prstGeom prst="ellipse">
            <a:avLst/>
          </a:prstGeom>
          <a:noFill/>
          <a:ln w="6032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M. Trapezius cervicis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Berbentuk</a:t>
            </a:r>
            <a:r>
              <a:rPr lang="en-US" dirty="0"/>
              <a:t> </a:t>
            </a:r>
            <a:r>
              <a:rPr lang="en-US" dirty="0" err="1"/>
              <a:t>segitiga</a:t>
            </a:r>
            <a:r>
              <a:rPr lang="en-US" dirty="0"/>
              <a:t> </a:t>
            </a:r>
            <a:r>
              <a:rPr lang="en-US" dirty="0" err="1"/>
              <a:t>pipih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melebar</a:t>
            </a:r>
            <a:r>
              <a:rPr lang="en-US" dirty="0"/>
              <a:t> </a:t>
            </a:r>
            <a:r>
              <a:rPr lang="en-US" dirty="0" err="1"/>
              <a:t>berada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caudal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m.brachiocephalicus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 err="1"/>
              <a:t>Origo</a:t>
            </a:r>
            <a:r>
              <a:rPr lang="en-US" dirty="0"/>
              <a:t>: </a:t>
            </a:r>
            <a:r>
              <a:rPr lang="en-US" dirty="0" err="1"/>
              <a:t>ligamentum</a:t>
            </a:r>
            <a:r>
              <a:rPr lang="en-US" dirty="0"/>
              <a:t> </a:t>
            </a:r>
            <a:r>
              <a:rPr lang="en-US" dirty="0" err="1"/>
              <a:t>nuchae</a:t>
            </a:r>
            <a:r>
              <a:rPr lang="en-US" dirty="0"/>
              <a:t> (V.C I – V.T II)</a:t>
            </a:r>
          </a:p>
          <a:p>
            <a:r>
              <a:rPr lang="en-US" dirty="0" err="1"/>
              <a:t>Insertio</a:t>
            </a:r>
            <a:r>
              <a:rPr lang="en-US" dirty="0"/>
              <a:t>: </a:t>
            </a:r>
            <a:r>
              <a:rPr lang="en-US" dirty="0" err="1"/>
              <a:t>Spina</a:t>
            </a:r>
            <a:r>
              <a:rPr lang="en-US" dirty="0"/>
              <a:t> scapula </a:t>
            </a:r>
            <a:r>
              <a:rPr lang="en-US" dirty="0" err="1"/>
              <a:t>dan</a:t>
            </a:r>
            <a:r>
              <a:rPr lang="en-US" dirty="0"/>
              <a:t> fascia 			 </a:t>
            </a:r>
            <a:r>
              <a:rPr lang="en-US" dirty="0" err="1"/>
              <a:t>m.infraspinatus</a:t>
            </a:r>
            <a:endParaRPr lang="en-US" dirty="0"/>
          </a:p>
          <a:p>
            <a:r>
              <a:rPr lang="en-US" dirty="0" err="1"/>
              <a:t>Fungsi</a:t>
            </a:r>
            <a:r>
              <a:rPr lang="en-US" dirty="0"/>
              <a:t>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Extensor</a:t>
            </a:r>
            <a:r>
              <a:rPr lang="en-US" dirty="0"/>
              <a:t> </a:t>
            </a:r>
            <a:r>
              <a:rPr lang="en-US" dirty="0" err="1"/>
              <a:t>kepala</a:t>
            </a:r>
            <a:r>
              <a:rPr lang="en-US" dirty="0"/>
              <a:t> </a:t>
            </a:r>
            <a:r>
              <a:rPr lang="en-US" dirty="0" err="1"/>
              <a:t>leher</a:t>
            </a:r>
            <a:r>
              <a:rPr lang="en-US" dirty="0"/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menoleh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		lateral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menarik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scapula </a:t>
            </a:r>
            <a:r>
              <a:rPr lang="en-US" dirty="0" err="1"/>
              <a:t>ke</a:t>
            </a:r>
            <a:r>
              <a:rPr lang="en-US" dirty="0"/>
              <a:t> 		</a:t>
            </a:r>
            <a:r>
              <a:rPr lang="en-US" dirty="0" err="1"/>
              <a:t>depan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5" descr="collum lap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0034" y="0"/>
            <a:ext cx="8229600" cy="6858000"/>
          </a:xfrm>
          <a:prstGeom prst="rect">
            <a:avLst/>
          </a:prstGeom>
          <a:noFill/>
          <a:ln/>
        </p:spPr>
      </p:pic>
      <p:sp>
        <p:nvSpPr>
          <p:cNvPr id="5" name="Isosceles Triangle 4"/>
          <p:cNvSpPr/>
          <p:nvPr/>
        </p:nvSpPr>
        <p:spPr>
          <a:xfrm rot="18462572">
            <a:off x="2638631" y="1971371"/>
            <a:ext cx="1548901" cy="1832426"/>
          </a:xfrm>
          <a:prstGeom prst="triangle">
            <a:avLst/>
          </a:prstGeom>
          <a:noFill/>
          <a:ln w="635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M.Omotransversarius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err="1"/>
              <a:t>Terlihat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superficial </a:t>
            </a:r>
            <a:r>
              <a:rPr lang="en-US" dirty="0" err="1"/>
              <a:t>depan</a:t>
            </a:r>
            <a:r>
              <a:rPr lang="en-US" dirty="0"/>
              <a:t> </a:t>
            </a:r>
            <a:r>
              <a:rPr lang="en-US" dirty="0" err="1"/>
              <a:t>sendi</a:t>
            </a:r>
            <a:r>
              <a:rPr lang="en-US" dirty="0"/>
              <a:t> </a:t>
            </a:r>
            <a:r>
              <a:rPr lang="en-US" dirty="0" err="1"/>
              <a:t>bahu</a:t>
            </a:r>
            <a:r>
              <a:rPr lang="en-US" dirty="0"/>
              <a:t> </a:t>
            </a:r>
            <a:r>
              <a:rPr lang="en-US" dirty="0" err="1"/>
              <a:t>diapit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m. </a:t>
            </a:r>
            <a:r>
              <a:rPr lang="en-US" dirty="0" err="1"/>
              <a:t>trapezius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m.brachiocephalicus</a:t>
            </a:r>
            <a:r>
              <a:rPr lang="en-US" dirty="0"/>
              <a:t>, </a:t>
            </a:r>
            <a:r>
              <a:rPr lang="en-US" dirty="0" err="1"/>
              <a:t>bagian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lebar</a:t>
            </a:r>
            <a:r>
              <a:rPr lang="en-US" dirty="0"/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tertutup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oleh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m.brachiocephalicus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err="1"/>
              <a:t>Origo</a:t>
            </a:r>
            <a:r>
              <a:rPr lang="en-US" dirty="0"/>
              <a:t>: </a:t>
            </a:r>
            <a:r>
              <a:rPr lang="en-US" dirty="0" err="1"/>
              <a:t>Os.atlantis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		  </a:t>
            </a:r>
            <a:r>
              <a:rPr lang="id-ID" dirty="0" smtClean="0"/>
              <a:t>    </a:t>
            </a:r>
            <a:r>
              <a:rPr lang="en-US" dirty="0" err="1" smtClean="0"/>
              <a:t>transversus</a:t>
            </a:r>
            <a:r>
              <a:rPr lang="en-US" dirty="0" smtClean="0"/>
              <a:t> </a:t>
            </a:r>
            <a:r>
              <a:rPr lang="en-US" dirty="0" err="1"/>
              <a:t>os</a:t>
            </a:r>
            <a:r>
              <a:rPr lang="en-US" dirty="0"/>
              <a:t> axis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Insertio</a:t>
            </a:r>
            <a:r>
              <a:rPr lang="en-US" dirty="0"/>
              <a:t>: Fascia </a:t>
            </a:r>
            <a:r>
              <a:rPr lang="en-US" dirty="0" err="1"/>
              <a:t>suprascapularis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 err="1"/>
              <a:t>Fungsi</a:t>
            </a:r>
            <a:r>
              <a:rPr lang="en-US" dirty="0"/>
              <a:t>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Flexor</a:t>
            </a:r>
            <a:r>
              <a:rPr lang="en-US" dirty="0"/>
              <a:t> </a:t>
            </a:r>
            <a:r>
              <a:rPr lang="en-US" dirty="0" err="1"/>
              <a:t>kepala</a:t>
            </a:r>
            <a:r>
              <a:rPr lang="en-US" dirty="0"/>
              <a:t> </a:t>
            </a:r>
            <a:r>
              <a:rPr lang="en-US" dirty="0" err="1"/>
              <a:t>leher</a:t>
            </a:r>
            <a:r>
              <a:rPr lang="en-US" dirty="0"/>
              <a:t> </a:t>
            </a:r>
            <a:r>
              <a:rPr lang="en-US" dirty="0" err="1" smtClean="0"/>
              <a:t>dan</a:t>
            </a:r>
            <a:r>
              <a:rPr lang="id-ID" dirty="0" smtClean="0"/>
              <a:t>  			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protractor</a:t>
            </a:r>
            <a:r>
              <a:rPr lang="en-US" dirty="0" smtClean="0"/>
              <a:t> kaki </a:t>
            </a:r>
            <a:r>
              <a:rPr lang="en-US" dirty="0" err="1"/>
              <a:t>depan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7" name="Picture 5" descr="collum lap 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0"/>
            <a:ext cx="8229600" cy="6858000"/>
          </a:xfrm>
          <a:noFill/>
          <a:ln/>
        </p:spPr>
      </p:pic>
      <p:cxnSp>
        <p:nvCxnSpPr>
          <p:cNvPr id="4" name="Straight Arrow Connector 3"/>
          <p:cNvCxnSpPr/>
          <p:nvPr/>
        </p:nvCxnSpPr>
        <p:spPr>
          <a:xfrm rot="5400000" flipH="1" flipV="1">
            <a:off x="2000232" y="4357694"/>
            <a:ext cx="1143008" cy="1000132"/>
          </a:xfrm>
          <a:prstGeom prst="straightConnector1">
            <a:avLst/>
          </a:prstGeom>
          <a:ln w="635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2012955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Arial Rounded MT Bold" pitchFamily="34" charset="0"/>
              </a:rPr>
              <a:t>OTOT EXTENSOR</a:t>
            </a:r>
            <a:br>
              <a:rPr lang="en-US" sz="4400" dirty="0">
                <a:latin typeface="Arial Rounded MT Bold" pitchFamily="34" charset="0"/>
              </a:rPr>
            </a:br>
            <a:r>
              <a:rPr lang="en-US" sz="4400" dirty="0">
                <a:latin typeface="Arial Rounded MT Bold" pitchFamily="34" charset="0"/>
              </a:rPr>
              <a:t/>
            </a:r>
            <a:br>
              <a:rPr lang="en-US" sz="4400" dirty="0">
                <a:latin typeface="Arial Rounded MT Bold" pitchFamily="34" charset="0"/>
              </a:rPr>
            </a:br>
            <a:r>
              <a:rPr lang="en-US" sz="4400" dirty="0">
                <a:latin typeface="Arial Rounded MT Bold" pitchFamily="34" charset="0"/>
              </a:rPr>
              <a:t>(</a:t>
            </a:r>
            <a:r>
              <a:rPr lang="en-US" sz="4400" dirty="0" smtClean="0">
                <a:latin typeface="Arial Rounded MT Bold" pitchFamily="34" charset="0"/>
              </a:rPr>
              <a:t>Lapis </a:t>
            </a:r>
            <a:r>
              <a:rPr lang="en-US" sz="4400" dirty="0">
                <a:latin typeface="Arial Rounded MT Bold" pitchFamily="34" charset="0"/>
              </a:rPr>
              <a:t>II)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M.Rhomboideus Cervicis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err="1"/>
              <a:t>Otot</a:t>
            </a:r>
            <a:r>
              <a:rPr lang="en-US" sz="2800" dirty="0"/>
              <a:t> paling dorsal </a:t>
            </a:r>
            <a:r>
              <a:rPr lang="en-US" sz="2800" dirty="0" err="1"/>
              <a:t>dekat</a:t>
            </a:r>
            <a:r>
              <a:rPr lang="en-US" sz="2800" dirty="0"/>
              <a:t> </a:t>
            </a:r>
            <a:r>
              <a:rPr lang="en-US" sz="2800" dirty="0" err="1"/>
              <a:t>ligamentum</a:t>
            </a:r>
            <a:r>
              <a:rPr lang="en-US" sz="2800" dirty="0"/>
              <a:t> </a:t>
            </a:r>
            <a:r>
              <a:rPr lang="en-US" sz="2800" dirty="0" err="1"/>
              <a:t>nuchae</a:t>
            </a:r>
            <a:r>
              <a:rPr lang="en-US" sz="2800" dirty="0"/>
              <a:t>, </a:t>
            </a:r>
            <a:r>
              <a:rPr lang="en-US" sz="2800" dirty="0" err="1"/>
              <a:t>terlindung</a:t>
            </a:r>
            <a:r>
              <a:rPr lang="en-US" sz="2800" dirty="0"/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di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bawah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m.trapezius</a:t>
            </a:r>
            <a:r>
              <a:rPr lang="en-US" sz="2800" dirty="0"/>
              <a:t>. </a:t>
            </a:r>
            <a:r>
              <a:rPr lang="en-US" sz="2800" dirty="0" err="1"/>
              <a:t>Bentuknya</a:t>
            </a:r>
            <a:r>
              <a:rPr lang="en-US" sz="2800" dirty="0"/>
              <a:t> </a:t>
            </a:r>
            <a:r>
              <a:rPr lang="en-US" sz="2800" dirty="0" err="1"/>
              <a:t>juga</a:t>
            </a:r>
            <a:r>
              <a:rPr lang="en-US" sz="2800" dirty="0"/>
              <a:t> </a:t>
            </a:r>
            <a:r>
              <a:rPr lang="en-US" sz="2800" dirty="0" err="1"/>
              <a:t>segitiga</a:t>
            </a:r>
            <a:r>
              <a:rPr lang="en-US" sz="2800" dirty="0"/>
              <a:t> </a:t>
            </a:r>
            <a:r>
              <a:rPr lang="en-US" sz="2800" dirty="0" err="1"/>
              <a:t>namun</a:t>
            </a:r>
            <a:r>
              <a:rPr lang="en-US" sz="2800" dirty="0"/>
              <a:t> </a:t>
            </a:r>
            <a:r>
              <a:rPr lang="en-US" sz="2800" dirty="0" err="1"/>
              <a:t>lebih</a:t>
            </a:r>
            <a:r>
              <a:rPr lang="en-US" sz="2800" dirty="0"/>
              <a:t> </a:t>
            </a:r>
            <a:r>
              <a:rPr lang="en-US" sz="2800" dirty="0" err="1"/>
              <a:t>sempit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kecil</a:t>
            </a:r>
            <a:r>
              <a:rPr lang="en-US" sz="2800" dirty="0"/>
              <a:t> </a:t>
            </a:r>
            <a:r>
              <a:rPr lang="en-US" sz="2800" dirty="0" err="1"/>
              <a:t>dibandingkan</a:t>
            </a:r>
            <a:r>
              <a:rPr lang="en-US" sz="2800" dirty="0"/>
              <a:t> </a:t>
            </a:r>
            <a:r>
              <a:rPr lang="en-US" sz="2800" dirty="0" err="1"/>
              <a:t>m.trapezius</a:t>
            </a:r>
            <a:r>
              <a:rPr lang="en-US" sz="2800" dirty="0"/>
              <a:t>, </a:t>
            </a:r>
            <a:r>
              <a:rPr lang="en-US" sz="2800" dirty="0" err="1"/>
              <a:t>bagian</a:t>
            </a:r>
            <a:r>
              <a:rPr lang="en-US" sz="2800" dirty="0"/>
              <a:t> cranial </a:t>
            </a:r>
            <a:r>
              <a:rPr lang="en-US" sz="2800" dirty="0" err="1"/>
              <a:t>berbatasan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m.splenius</a:t>
            </a:r>
            <a:r>
              <a:rPr lang="en-US" sz="2800" dirty="0"/>
              <a:t> (</a:t>
            </a:r>
            <a:r>
              <a:rPr lang="en-US" sz="2800" dirty="0" err="1"/>
              <a:t>pada</a:t>
            </a:r>
            <a:r>
              <a:rPr lang="en-US" sz="2800" dirty="0"/>
              <a:t> </a:t>
            </a:r>
            <a:r>
              <a:rPr lang="en-US" sz="2800" dirty="0" err="1"/>
              <a:t>sapi</a:t>
            </a:r>
            <a:r>
              <a:rPr lang="en-US" sz="2800" dirty="0"/>
              <a:t> </a:t>
            </a:r>
            <a:r>
              <a:rPr lang="en-US" sz="2800" dirty="0" err="1"/>
              <a:t>membentuk</a:t>
            </a:r>
            <a:r>
              <a:rPr lang="en-US" sz="2800" dirty="0"/>
              <a:t> </a:t>
            </a:r>
            <a:r>
              <a:rPr lang="en-US" sz="280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gumba</a:t>
            </a:r>
            <a:r>
              <a:rPr lang="id-ID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/</a:t>
            </a:r>
            <a:r>
              <a:rPr lang="en-US" sz="2800" dirty="0" err="1" smtClean="0"/>
              <a:t>punuk</a:t>
            </a:r>
            <a:r>
              <a:rPr lang="en-US" sz="2800" dirty="0"/>
              <a:t>)</a:t>
            </a:r>
          </a:p>
          <a:p>
            <a:pPr>
              <a:lnSpc>
                <a:spcPct val="90000"/>
              </a:lnSpc>
            </a:pPr>
            <a:r>
              <a:rPr lang="en-US" sz="2800" dirty="0" err="1"/>
              <a:t>Origo</a:t>
            </a:r>
            <a:r>
              <a:rPr lang="en-US" sz="2800" dirty="0"/>
              <a:t>: </a:t>
            </a:r>
            <a:r>
              <a:rPr lang="en-US" sz="2800" dirty="0" err="1"/>
              <a:t>ligamentum</a:t>
            </a:r>
            <a:r>
              <a:rPr lang="en-US" sz="2800" dirty="0"/>
              <a:t> </a:t>
            </a:r>
            <a:r>
              <a:rPr lang="en-US" sz="2800" dirty="0" err="1"/>
              <a:t>nuchae</a:t>
            </a:r>
            <a:r>
              <a:rPr lang="en-US" sz="2800" dirty="0"/>
              <a:t> (V.C II – V.T II)</a:t>
            </a:r>
          </a:p>
          <a:p>
            <a:pPr>
              <a:lnSpc>
                <a:spcPct val="90000"/>
              </a:lnSpc>
            </a:pPr>
            <a:r>
              <a:rPr lang="en-US" sz="2800" dirty="0" err="1"/>
              <a:t>Insertio</a:t>
            </a:r>
            <a:r>
              <a:rPr lang="en-US" sz="2800" dirty="0"/>
              <a:t>: </a:t>
            </a:r>
            <a:r>
              <a:rPr lang="en-US" sz="2800" dirty="0" err="1"/>
              <a:t>craniomedial</a:t>
            </a:r>
            <a:r>
              <a:rPr lang="en-US" sz="2800" dirty="0"/>
              <a:t> </a:t>
            </a:r>
            <a:r>
              <a:rPr lang="en-US" sz="2800" dirty="0" err="1"/>
              <a:t>cartilago</a:t>
            </a:r>
            <a:r>
              <a:rPr lang="en-US" sz="2800" dirty="0"/>
              <a:t> scapula</a:t>
            </a:r>
          </a:p>
          <a:p>
            <a:pPr>
              <a:lnSpc>
                <a:spcPct val="90000"/>
              </a:lnSpc>
            </a:pPr>
            <a:r>
              <a:rPr lang="en-US" sz="2800" dirty="0" err="1"/>
              <a:t>Fungsi</a:t>
            </a:r>
            <a:r>
              <a:rPr lang="en-US" sz="2800" dirty="0"/>
              <a:t>: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extensor</a:t>
            </a:r>
            <a:r>
              <a:rPr lang="en-US" sz="2800" dirty="0"/>
              <a:t> </a:t>
            </a:r>
            <a:r>
              <a:rPr lang="en-US" sz="2800" dirty="0" err="1"/>
              <a:t>kepala-leher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mengangkat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scapula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ke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dorsomedial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dan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cranial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5" descr="collum l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/>
        </p:spPr>
      </p:pic>
      <p:cxnSp>
        <p:nvCxnSpPr>
          <p:cNvPr id="6" name="Straight Arrow Connector 5"/>
          <p:cNvCxnSpPr/>
          <p:nvPr/>
        </p:nvCxnSpPr>
        <p:spPr>
          <a:xfrm rot="16200000" flipH="1">
            <a:off x="3107521" y="2464587"/>
            <a:ext cx="714380" cy="71438"/>
          </a:xfrm>
          <a:prstGeom prst="straightConnector1">
            <a:avLst/>
          </a:prstGeom>
          <a:ln w="635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M.splenius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err="1"/>
              <a:t>Berbentuk</a:t>
            </a:r>
            <a:r>
              <a:rPr lang="en-US" sz="2800" dirty="0"/>
              <a:t> </a:t>
            </a:r>
            <a:r>
              <a:rPr lang="en-US" sz="2800" dirty="0" err="1"/>
              <a:t>pipih</a:t>
            </a:r>
            <a:r>
              <a:rPr lang="en-US" sz="2800" dirty="0"/>
              <a:t> </a:t>
            </a:r>
            <a:r>
              <a:rPr lang="en-US" sz="2800" dirty="0" err="1"/>
              <a:t>lebar</a:t>
            </a:r>
            <a:r>
              <a:rPr lang="en-US" sz="2800" dirty="0"/>
              <a:t>, </a:t>
            </a:r>
            <a:r>
              <a:rPr lang="en-US" sz="2800" dirty="0" err="1"/>
              <a:t>bagian</a:t>
            </a:r>
            <a:r>
              <a:rPr lang="en-US" sz="2800" dirty="0"/>
              <a:t> </a:t>
            </a:r>
            <a:r>
              <a:rPr lang="en-US" sz="2800" dirty="0" err="1"/>
              <a:t>depan</a:t>
            </a:r>
            <a:r>
              <a:rPr lang="en-US" sz="2800" dirty="0"/>
              <a:t> </a:t>
            </a:r>
            <a:r>
              <a:rPr lang="en-US" sz="2800" dirty="0" err="1"/>
              <a:t>terlindung</a:t>
            </a:r>
            <a:r>
              <a:rPr lang="en-US" sz="2800" dirty="0"/>
              <a:t> </a:t>
            </a:r>
            <a:r>
              <a:rPr lang="en-US" sz="2800" dirty="0" err="1"/>
              <a:t>m.brachiocephalicus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bagian</a:t>
            </a:r>
            <a:r>
              <a:rPr lang="en-US" sz="2800" dirty="0"/>
              <a:t> </a:t>
            </a:r>
            <a:r>
              <a:rPr lang="en-US" sz="2800" dirty="0" err="1"/>
              <a:t>belakang</a:t>
            </a:r>
            <a:r>
              <a:rPr lang="en-US" sz="2800" dirty="0"/>
              <a:t> </a:t>
            </a:r>
            <a:r>
              <a:rPr lang="en-US" sz="2800" dirty="0" err="1"/>
              <a:t>berada</a:t>
            </a:r>
            <a:r>
              <a:rPr lang="en-US" sz="2800" dirty="0"/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di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bawah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m.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rhomboideus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dan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m.serratus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ventralis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 err="1"/>
              <a:t>Origo</a:t>
            </a:r>
            <a:r>
              <a:rPr lang="en-US" sz="2800" dirty="0"/>
              <a:t>: Fascia </a:t>
            </a:r>
            <a:r>
              <a:rPr lang="en-US" sz="2800" dirty="0" err="1"/>
              <a:t>dorsoscapularis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processus</a:t>
            </a:r>
            <a:r>
              <a:rPr lang="en-US" sz="2800" dirty="0"/>
              <a:t>           	     </a:t>
            </a:r>
            <a:r>
              <a:rPr lang="en-US" sz="2800" dirty="0" err="1"/>
              <a:t>spinosus</a:t>
            </a:r>
            <a:r>
              <a:rPr lang="en-US" sz="2800" dirty="0"/>
              <a:t> V.T. 3-5</a:t>
            </a:r>
          </a:p>
          <a:p>
            <a:pPr>
              <a:lnSpc>
                <a:spcPct val="80000"/>
              </a:lnSpc>
            </a:pPr>
            <a:r>
              <a:rPr lang="en-US" sz="2800" dirty="0" err="1"/>
              <a:t>Insertio</a:t>
            </a:r>
            <a:r>
              <a:rPr lang="en-US" sz="2800" dirty="0"/>
              <a:t>: </a:t>
            </a:r>
            <a:r>
              <a:rPr lang="en-US" sz="2800" dirty="0" err="1"/>
              <a:t>Alae</a:t>
            </a:r>
            <a:r>
              <a:rPr lang="en-US" sz="2800" dirty="0"/>
              <a:t> </a:t>
            </a:r>
            <a:r>
              <a:rPr lang="en-US" sz="2800" dirty="0" err="1"/>
              <a:t>atlantis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processus</a:t>
            </a:r>
            <a:r>
              <a:rPr lang="en-US" sz="2800" dirty="0"/>
              <a:t> </a:t>
            </a:r>
            <a:r>
              <a:rPr lang="id-ID" sz="2800" dirty="0" smtClean="0"/>
              <a:t>			</a:t>
            </a:r>
            <a:r>
              <a:rPr lang="en-US" sz="2800" dirty="0" err="1" smtClean="0"/>
              <a:t>transversus</a:t>
            </a:r>
            <a:r>
              <a:rPr lang="id-ID" sz="2800" dirty="0" smtClean="0"/>
              <a:t> </a:t>
            </a:r>
            <a:r>
              <a:rPr lang="en-US" sz="2800" dirty="0" smtClean="0"/>
              <a:t>V.C </a:t>
            </a:r>
            <a:r>
              <a:rPr lang="en-US" sz="2800" dirty="0"/>
              <a:t>2-5</a:t>
            </a:r>
          </a:p>
          <a:p>
            <a:pPr>
              <a:lnSpc>
                <a:spcPct val="80000"/>
              </a:lnSpc>
            </a:pPr>
            <a:r>
              <a:rPr lang="en-US" sz="2800" dirty="0" err="1"/>
              <a:t>Fungsi</a:t>
            </a:r>
            <a:r>
              <a:rPr lang="en-US" sz="2800" dirty="0"/>
              <a:t>: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extensor</a:t>
            </a:r>
            <a:r>
              <a:rPr lang="en-US" sz="2800" dirty="0"/>
              <a:t> </a:t>
            </a:r>
            <a:r>
              <a:rPr lang="en-US" sz="2800" dirty="0" err="1"/>
              <a:t>kepala-leher</a:t>
            </a:r>
            <a:r>
              <a:rPr lang="en-US" sz="2800" dirty="0"/>
              <a:t> </a:t>
            </a:r>
            <a:r>
              <a:rPr lang="en-US" sz="2800" dirty="0" err="1"/>
              <a:t>saat</a:t>
            </a:r>
            <a:r>
              <a:rPr lang="en-US" sz="2800" dirty="0"/>
              <a:t> </a:t>
            </a:r>
            <a:r>
              <a:rPr lang="en-US" sz="2800" dirty="0" err="1"/>
              <a:t>bekerja</a:t>
            </a:r>
            <a:r>
              <a:rPr lang="en-US" sz="2800" dirty="0"/>
              <a:t> </a:t>
            </a:r>
            <a:r>
              <a:rPr lang="en-US" sz="2800" dirty="0" smtClean="0"/>
              <a:t> </a:t>
            </a:r>
            <a:r>
              <a:rPr lang="id-ID" sz="2800" dirty="0" smtClean="0"/>
              <a:t>	</a:t>
            </a:r>
            <a:r>
              <a:rPr lang="en-US" sz="2800" dirty="0" smtClean="0"/>
              <a:t>bilateral</a:t>
            </a:r>
            <a:r>
              <a:rPr lang="id-ID" sz="2800" dirty="0" smtClean="0"/>
              <a:t>, </a:t>
            </a:r>
            <a:r>
              <a:rPr lang="id-ID" sz="2800" dirty="0" smtClean="0">
                <a:solidFill>
                  <a:schemeClr val="accent6">
                    <a:lumMod val="50000"/>
                  </a:schemeClr>
                </a:solidFill>
              </a:rPr>
              <a:t>f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lexor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/>
              <a:t>saat</a:t>
            </a:r>
            <a:r>
              <a:rPr lang="en-US" sz="2800" dirty="0"/>
              <a:t> </a:t>
            </a:r>
            <a:r>
              <a:rPr lang="en-US" sz="2800" dirty="0" err="1"/>
              <a:t>bekerja</a:t>
            </a:r>
            <a:r>
              <a:rPr lang="en-US" sz="2800" dirty="0"/>
              <a:t> </a:t>
            </a:r>
            <a:r>
              <a:rPr lang="en-US" sz="2800" dirty="0" err="1"/>
              <a:t>monolateral</a:t>
            </a:r>
            <a:endParaRPr lang="en-US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id-ID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3973"/>
          <a:stretch>
            <a:fillRect/>
          </a:stretch>
        </p:blipFill>
        <p:spPr bwMode="auto">
          <a:xfrm>
            <a:off x="1071538" y="418643"/>
            <a:ext cx="7143800" cy="626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5" descr="collum lap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cxnSp>
        <p:nvCxnSpPr>
          <p:cNvPr id="4" name="Straight Arrow Connector 3"/>
          <p:cNvCxnSpPr/>
          <p:nvPr/>
        </p:nvCxnSpPr>
        <p:spPr>
          <a:xfrm rot="5400000">
            <a:off x="2321703" y="1750207"/>
            <a:ext cx="714380" cy="357190"/>
          </a:xfrm>
          <a:prstGeom prst="straightConnector1">
            <a:avLst/>
          </a:prstGeom>
          <a:ln w="635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M.Serratus Ventralis Cervicis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Serat</a:t>
            </a:r>
            <a:r>
              <a:rPr lang="en-US" dirty="0"/>
              <a:t> </a:t>
            </a:r>
            <a:r>
              <a:rPr lang="en-US" dirty="0" err="1"/>
              <a:t>ototnya</a:t>
            </a:r>
            <a:r>
              <a:rPr lang="en-US" dirty="0"/>
              <a:t> segmental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berbentuk</a:t>
            </a:r>
            <a:r>
              <a:rPr lang="en-US" dirty="0"/>
              <a:t> </a:t>
            </a:r>
            <a:r>
              <a:rPr lang="en-US" dirty="0" err="1"/>
              <a:t>kipas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tertutup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oleh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m.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trapezius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 err="1"/>
              <a:t>Origo</a:t>
            </a:r>
            <a:r>
              <a:rPr lang="en-US" dirty="0"/>
              <a:t>: proc. </a:t>
            </a:r>
            <a:r>
              <a:rPr lang="en-US" dirty="0" err="1"/>
              <a:t>Transversus</a:t>
            </a:r>
            <a:r>
              <a:rPr lang="en-US" dirty="0"/>
              <a:t> V.C III </a:t>
            </a:r>
            <a:r>
              <a:rPr lang="en-US" dirty="0" err="1"/>
              <a:t>hingga</a:t>
            </a:r>
            <a:r>
              <a:rPr lang="en-US" dirty="0"/>
              <a:t> </a:t>
            </a:r>
            <a:r>
              <a:rPr lang="id-ID" dirty="0" smtClean="0"/>
              <a:t>		</a:t>
            </a:r>
            <a:r>
              <a:rPr lang="en-US" dirty="0" smtClean="0"/>
              <a:t>VII</a:t>
            </a:r>
            <a:endParaRPr lang="en-US" dirty="0"/>
          </a:p>
          <a:p>
            <a:r>
              <a:rPr lang="en-US" dirty="0" err="1"/>
              <a:t>Insertio</a:t>
            </a:r>
            <a:r>
              <a:rPr lang="en-US" dirty="0"/>
              <a:t>: Fascia </a:t>
            </a:r>
            <a:r>
              <a:rPr lang="en-US" dirty="0" err="1"/>
              <a:t>serrata</a:t>
            </a:r>
            <a:r>
              <a:rPr lang="en-US" dirty="0"/>
              <a:t> scapula</a:t>
            </a:r>
          </a:p>
          <a:p>
            <a:r>
              <a:rPr lang="en-US" dirty="0" err="1"/>
              <a:t>Fungsi</a:t>
            </a:r>
            <a:r>
              <a:rPr lang="en-US" dirty="0"/>
              <a:t>: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menarik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mengangkat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send</a:t>
            </a:r>
            <a:r>
              <a:rPr lang="id-ID" dirty="0" smtClean="0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bahu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d-ID" dirty="0" smtClean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/>
              <a:t>depan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Picture 5" descr="scalenus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14290"/>
            <a:ext cx="9144000" cy="6858000"/>
          </a:xfrm>
          <a:noFill/>
          <a:ln/>
        </p:spPr>
      </p:pic>
      <p:cxnSp>
        <p:nvCxnSpPr>
          <p:cNvPr id="4" name="Straight Arrow Connector 3"/>
          <p:cNvCxnSpPr/>
          <p:nvPr/>
        </p:nvCxnSpPr>
        <p:spPr>
          <a:xfrm rot="5400000">
            <a:off x="2893207" y="2607463"/>
            <a:ext cx="1071570" cy="1588"/>
          </a:xfrm>
          <a:prstGeom prst="straightConnector1">
            <a:avLst/>
          </a:prstGeom>
          <a:ln w="635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buNone/>
            </a:pPr>
            <a:endParaRPr lang="id-ID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2843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941517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Arial Rounded MT Bold" pitchFamily="34" charset="0"/>
              </a:rPr>
              <a:t>OTOT EXTENSOR</a:t>
            </a:r>
            <a:br>
              <a:rPr lang="en-US" sz="4400" dirty="0">
                <a:latin typeface="Arial Rounded MT Bold" pitchFamily="34" charset="0"/>
              </a:rPr>
            </a:br>
            <a:r>
              <a:rPr lang="en-US" sz="4400" dirty="0">
                <a:latin typeface="Arial Rounded MT Bold" pitchFamily="34" charset="0"/>
              </a:rPr>
              <a:t/>
            </a:r>
            <a:br>
              <a:rPr lang="en-US" sz="4400" dirty="0">
                <a:latin typeface="Arial Rounded MT Bold" pitchFamily="34" charset="0"/>
              </a:rPr>
            </a:br>
            <a:r>
              <a:rPr lang="en-US" sz="4400" dirty="0">
                <a:latin typeface="Arial Rounded MT Bold" pitchFamily="34" charset="0"/>
              </a:rPr>
              <a:t>(</a:t>
            </a:r>
            <a:r>
              <a:rPr lang="en-US" sz="4400" dirty="0" smtClean="0">
                <a:latin typeface="Arial Rounded MT Bold" pitchFamily="34" charset="0"/>
              </a:rPr>
              <a:t>Lapis </a:t>
            </a:r>
            <a:r>
              <a:rPr lang="en-US" sz="4400" dirty="0">
                <a:latin typeface="Arial Rounded MT Bold" pitchFamily="34" charset="0"/>
              </a:rPr>
              <a:t>III)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M.Semispinalis capitis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err="1"/>
              <a:t>Berada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ventral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ligamentum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nuchae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struktur</a:t>
            </a:r>
            <a:r>
              <a:rPr lang="en-US" dirty="0"/>
              <a:t> </a:t>
            </a:r>
            <a:r>
              <a:rPr lang="en-US" dirty="0" err="1"/>
              <a:t>khas</a:t>
            </a:r>
            <a:r>
              <a:rPr lang="en-US" dirty="0"/>
              <a:t>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terlihat</a:t>
            </a:r>
            <a:r>
              <a:rPr lang="en-US" dirty="0"/>
              <a:t>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gari</a:t>
            </a:r>
            <a:r>
              <a:rPr lang="id-ID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garis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menyilang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miring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berwarna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putih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berupa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tendo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err="1"/>
              <a:t>Origo</a:t>
            </a:r>
            <a:r>
              <a:rPr lang="en-US" dirty="0"/>
              <a:t>: </a:t>
            </a:r>
            <a:r>
              <a:rPr lang="en-US" dirty="0" err="1"/>
              <a:t>ligamentum</a:t>
            </a:r>
            <a:r>
              <a:rPr lang="en-US" dirty="0"/>
              <a:t> </a:t>
            </a:r>
            <a:r>
              <a:rPr lang="en-US" dirty="0" err="1"/>
              <a:t>nuchae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	      </a:t>
            </a:r>
            <a:r>
              <a:rPr lang="en-US" dirty="0" err="1"/>
              <a:t>transversus</a:t>
            </a:r>
            <a:r>
              <a:rPr lang="en-US" dirty="0"/>
              <a:t> V.T. 1-8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Insertio</a:t>
            </a:r>
            <a:r>
              <a:rPr lang="en-US" dirty="0"/>
              <a:t>: </a:t>
            </a:r>
            <a:r>
              <a:rPr lang="en-US" dirty="0" err="1"/>
              <a:t>crista</a:t>
            </a:r>
            <a:r>
              <a:rPr lang="en-US" dirty="0"/>
              <a:t> </a:t>
            </a:r>
            <a:r>
              <a:rPr lang="en-US" dirty="0" err="1"/>
              <a:t>nuchalis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occipitale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 err="1"/>
              <a:t>Fungsi</a:t>
            </a:r>
            <a:r>
              <a:rPr lang="en-US" dirty="0"/>
              <a:t>: extensor </a:t>
            </a:r>
            <a:r>
              <a:rPr lang="en-US" dirty="0" err="1"/>
              <a:t>kepala-leher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id-ID" dirty="0" smtClean="0"/>
              <a:t>		       </a:t>
            </a:r>
            <a:r>
              <a:rPr lang="en-US" dirty="0" err="1" smtClean="0"/>
              <a:t>bekerja</a:t>
            </a:r>
            <a:r>
              <a:rPr lang="en-US" dirty="0" smtClean="0"/>
              <a:t> bilateral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5" descr="collum lap3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cxnSp>
        <p:nvCxnSpPr>
          <p:cNvPr id="4" name="Straight Arrow Connector 3"/>
          <p:cNvCxnSpPr/>
          <p:nvPr/>
        </p:nvCxnSpPr>
        <p:spPr>
          <a:xfrm rot="5400000">
            <a:off x="2893207" y="2035959"/>
            <a:ext cx="785818" cy="428628"/>
          </a:xfrm>
          <a:prstGeom prst="straightConnector1">
            <a:avLst/>
          </a:prstGeom>
          <a:ln w="635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M.Longissimus capitis et atlantis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686320"/>
          </a:xfrm>
        </p:spPr>
        <p:txBody>
          <a:bodyPr/>
          <a:lstStyle/>
          <a:p>
            <a:r>
              <a:rPr lang="en-US" sz="2800" dirty="0" err="1"/>
              <a:t>Merupakan</a:t>
            </a:r>
            <a:r>
              <a:rPr lang="en-US" sz="2800" dirty="0"/>
              <a:t> </a:t>
            </a:r>
            <a:r>
              <a:rPr lang="en-US" sz="2800" dirty="0" err="1"/>
              <a:t>rangkaian</a:t>
            </a:r>
            <a:r>
              <a:rPr lang="en-US" sz="2800" dirty="0"/>
              <a:t> </a:t>
            </a:r>
            <a:r>
              <a:rPr lang="en-US" sz="2800" dirty="0" err="1"/>
              <a:t>terdepan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mi.longissimus</a:t>
            </a:r>
            <a:r>
              <a:rPr lang="en-US" sz="2800" dirty="0"/>
              <a:t> (</a:t>
            </a:r>
            <a:r>
              <a:rPr lang="en-US" sz="2800" dirty="0" err="1"/>
              <a:t>cervicis</a:t>
            </a:r>
            <a:r>
              <a:rPr lang="en-US" sz="2800" dirty="0"/>
              <a:t>, </a:t>
            </a:r>
            <a:r>
              <a:rPr lang="en-US" sz="2800" dirty="0" err="1"/>
              <a:t>thoracis</a:t>
            </a:r>
            <a:r>
              <a:rPr lang="en-US" sz="2800" dirty="0"/>
              <a:t> </a:t>
            </a:r>
            <a:r>
              <a:rPr lang="en-US" sz="2800" dirty="0" err="1"/>
              <a:t>hingga</a:t>
            </a:r>
            <a:r>
              <a:rPr lang="en-US" sz="2800" dirty="0"/>
              <a:t> </a:t>
            </a:r>
            <a:r>
              <a:rPr lang="en-US" sz="2800" dirty="0" err="1"/>
              <a:t>dorsi</a:t>
            </a:r>
            <a:r>
              <a:rPr lang="en-US" sz="2800" dirty="0"/>
              <a:t>)</a:t>
            </a:r>
          </a:p>
          <a:p>
            <a:r>
              <a:rPr lang="en-US" sz="2800" dirty="0" err="1"/>
              <a:t>Origo</a:t>
            </a:r>
            <a:r>
              <a:rPr lang="en-US" sz="2800" dirty="0"/>
              <a:t>: </a:t>
            </a:r>
            <a:r>
              <a:rPr lang="en-US" sz="2800" dirty="0" err="1"/>
              <a:t>Processus</a:t>
            </a:r>
            <a:r>
              <a:rPr lang="en-US" sz="2800" dirty="0"/>
              <a:t> </a:t>
            </a:r>
            <a:r>
              <a:rPr lang="en-US" sz="2800" dirty="0" err="1"/>
              <a:t>articularis</a:t>
            </a:r>
            <a:r>
              <a:rPr lang="en-US" sz="2800" dirty="0"/>
              <a:t> V.C. 3-6, 	      	      </a:t>
            </a:r>
            <a:r>
              <a:rPr lang="en-US" sz="2800" dirty="0" err="1"/>
              <a:t>processus</a:t>
            </a:r>
            <a:r>
              <a:rPr lang="en-US" sz="2800" dirty="0"/>
              <a:t> </a:t>
            </a:r>
            <a:r>
              <a:rPr lang="en-US" sz="2800" dirty="0" err="1"/>
              <a:t>transversus</a:t>
            </a:r>
            <a:r>
              <a:rPr lang="en-US" sz="2800" dirty="0"/>
              <a:t> V.T. 1-3</a:t>
            </a:r>
          </a:p>
          <a:p>
            <a:r>
              <a:rPr lang="en-US" sz="2800" dirty="0" err="1"/>
              <a:t>Insertio</a:t>
            </a:r>
            <a:r>
              <a:rPr lang="en-US" sz="2800" dirty="0"/>
              <a:t>: </a:t>
            </a:r>
            <a:r>
              <a:rPr lang="en-US" sz="2800" dirty="0" err="1"/>
              <a:t>proc.mastoideus</a:t>
            </a:r>
            <a:r>
              <a:rPr lang="en-US" sz="2800" dirty="0"/>
              <a:t> </a:t>
            </a:r>
            <a:r>
              <a:rPr lang="en-US" sz="2800" dirty="0" err="1"/>
              <a:t>os</a:t>
            </a:r>
            <a:r>
              <a:rPr lang="en-US" sz="2800" dirty="0"/>
              <a:t> </a:t>
            </a:r>
            <a:r>
              <a:rPr lang="en-US" sz="2800" dirty="0" err="1"/>
              <a:t>temporalis</a:t>
            </a:r>
            <a:r>
              <a:rPr lang="en-US" sz="2800" dirty="0"/>
              <a:t> 	              	       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alae</a:t>
            </a:r>
            <a:r>
              <a:rPr lang="en-US" sz="2800" dirty="0"/>
              <a:t> </a:t>
            </a:r>
            <a:r>
              <a:rPr lang="en-US" sz="2800" dirty="0" err="1"/>
              <a:t>atlantis</a:t>
            </a:r>
            <a:endParaRPr lang="en-US" sz="2800" dirty="0"/>
          </a:p>
          <a:p>
            <a:r>
              <a:rPr lang="en-US" sz="2800" dirty="0" err="1"/>
              <a:t>Fungsi</a:t>
            </a:r>
            <a:r>
              <a:rPr lang="en-US" sz="2800" dirty="0"/>
              <a:t>: Extensor </a:t>
            </a:r>
            <a:r>
              <a:rPr lang="en-US" sz="2800" dirty="0" err="1"/>
              <a:t>kepala-leher</a:t>
            </a:r>
            <a:r>
              <a:rPr lang="en-US" sz="2800" dirty="0"/>
              <a:t> </a:t>
            </a:r>
            <a:r>
              <a:rPr lang="en-US" sz="2800" dirty="0" err="1"/>
              <a:t>saat</a:t>
            </a:r>
            <a:r>
              <a:rPr lang="en-US" sz="2800" dirty="0"/>
              <a:t> 		        	       </a:t>
            </a:r>
            <a:r>
              <a:rPr lang="en-US" sz="2800" dirty="0" err="1"/>
              <a:t>bekerja</a:t>
            </a:r>
            <a:r>
              <a:rPr lang="en-US" sz="2800" dirty="0"/>
              <a:t> bilateral</a:t>
            </a:r>
          </a:p>
          <a:p>
            <a:pPr>
              <a:buFont typeface="Wingdings" pitchFamily="2" charset="2"/>
              <a:buNone/>
            </a:pPr>
            <a:r>
              <a:rPr lang="en-US" sz="2800" dirty="0"/>
              <a:t>		</a:t>
            </a:r>
          </a:p>
          <a:p>
            <a:pPr>
              <a:buFont typeface="Wingdings" pitchFamily="2" charset="2"/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5" name="Picture 5" descr="collum lap3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0"/>
            <a:ext cx="8305800" cy="6858000"/>
          </a:xfrm>
          <a:noFill/>
          <a:ln/>
        </p:spPr>
      </p:pic>
      <p:cxnSp>
        <p:nvCxnSpPr>
          <p:cNvPr id="4" name="Straight Arrow Connector 3"/>
          <p:cNvCxnSpPr/>
          <p:nvPr/>
        </p:nvCxnSpPr>
        <p:spPr>
          <a:xfrm rot="5400000">
            <a:off x="2643174" y="2285992"/>
            <a:ext cx="928694" cy="357190"/>
          </a:xfrm>
          <a:prstGeom prst="straightConnector1">
            <a:avLst/>
          </a:prstGeom>
          <a:ln w="635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214546" y="3429000"/>
            <a:ext cx="642942" cy="571504"/>
          </a:xfrm>
          <a:prstGeom prst="straightConnector1">
            <a:avLst/>
          </a:prstGeom>
          <a:ln w="6350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M.Longissimus cervicis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Berada</a:t>
            </a:r>
            <a:r>
              <a:rPr lang="en-US" dirty="0"/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di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bawah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m.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serratus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ventralis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/>
              <a:t>cervicis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serat</a:t>
            </a:r>
            <a:r>
              <a:rPr lang="en-US" dirty="0"/>
              <a:t> paling </a:t>
            </a:r>
            <a:r>
              <a:rPr lang="en-US" dirty="0" err="1"/>
              <a:t>belakang</a:t>
            </a:r>
            <a:r>
              <a:rPr lang="en-US" dirty="0"/>
              <a:t> </a:t>
            </a:r>
            <a:r>
              <a:rPr lang="en-US" dirty="0" err="1"/>
              <a:t>berangkaian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m. </a:t>
            </a:r>
            <a:r>
              <a:rPr lang="en-US" dirty="0" err="1"/>
              <a:t>illiocostalis</a:t>
            </a:r>
            <a:endParaRPr lang="en-US" dirty="0"/>
          </a:p>
          <a:p>
            <a:r>
              <a:rPr lang="en-US" dirty="0" err="1"/>
              <a:t>Origo</a:t>
            </a:r>
            <a:r>
              <a:rPr lang="en-US" dirty="0"/>
              <a:t>: proc. </a:t>
            </a:r>
            <a:r>
              <a:rPr lang="en-US" dirty="0" err="1"/>
              <a:t>Transversus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articularis</a:t>
            </a:r>
            <a:r>
              <a:rPr lang="en-US" dirty="0"/>
              <a:t> 	      V.T. 1-7</a:t>
            </a:r>
          </a:p>
          <a:p>
            <a:r>
              <a:rPr lang="en-US" dirty="0" err="1"/>
              <a:t>Insertio</a:t>
            </a:r>
            <a:r>
              <a:rPr lang="en-US" dirty="0"/>
              <a:t>: proc. </a:t>
            </a:r>
            <a:r>
              <a:rPr lang="en-US" dirty="0" err="1"/>
              <a:t>Transversus</a:t>
            </a:r>
            <a:r>
              <a:rPr lang="en-US" dirty="0"/>
              <a:t> V.C. 4-6</a:t>
            </a:r>
          </a:p>
          <a:p>
            <a:r>
              <a:rPr lang="en-US" dirty="0" err="1"/>
              <a:t>Fungsi</a:t>
            </a:r>
            <a:r>
              <a:rPr lang="en-US" dirty="0"/>
              <a:t>: Extensor </a:t>
            </a:r>
            <a:r>
              <a:rPr lang="en-US" dirty="0" err="1"/>
              <a:t>kepala-leher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	     	        </a:t>
            </a:r>
            <a:r>
              <a:rPr lang="en-US" dirty="0" err="1"/>
              <a:t>bekerja</a:t>
            </a:r>
            <a:r>
              <a:rPr lang="en-US" dirty="0"/>
              <a:t> bilateral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71612"/>
            <a:ext cx="8229600" cy="45593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err="1"/>
              <a:t>Regio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dibangun</a:t>
            </a:r>
            <a:r>
              <a:rPr lang="en-US" sz="2400" dirty="0"/>
              <a:t> </a:t>
            </a:r>
            <a:r>
              <a:rPr lang="en-US" sz="2400" dirty="0" err="1"/>
              <a:t>oleh</a:t>
            </a:r>
            <a:r>
              <a:rPr lang="en-US" sz="2400" dirty="0"/>
              <a:t> </a:t>
            </a:r>
            <a:r>
              <a:rPr lang="en-US" sz="2400" dirty="0" err="1"/>
              <a:t>kerangka</a:t>
            </a:r>
            <a:r>
              <a:rPr lang="en-US" sz="2400" dirty="0"/>
              <a:t> </a:t>
            </a:r>
            <a:r>
              <a:rPr lang="en-US" sz="2400" dirty="0" err="1"/>
              <a:t>ossa</a:t>
            </a:r>
            <a:r>
              <a:rPr lang="en-US" sz="2400" dirty="0"/>
              <a:t> vertebrae </a:t>
            </a:r>
            <a:r>
              <a:rPr lang="en-US" sz="2400" dirty="0" err="1" smtClean="0"/>
              <a:t>cervicalis</a:t>
            </a:r>
            <a:endParaRPr lang="id-ID" sz="2400" dirty="0" smtClean="0"/>
          </a:p>
          <a:p>
            <a:pPr>
              <a:lnSpc>
                <a:spcPct val="90000"/>
              </a:lnSpc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/>
              <a:t>Tertutup</a:t>
            </a:r>
            <a:r>
              <a:rPr lang="en-US" sz="2400" dirty="0"/>
              <a:t> </a:t>
            </a:r>
            <a:r>
              <a:rPr lang="en-US" sz="2400" dirty="0" err="1"/>
              <a:t>oleh</a:t>
            </a:r>
            <a:r>
              <a:rPr lang="en-US" sz="2400" dirty="0"/>
              <a:t> </a:t>
            </a:r>
            <a:r>
              <a:rPr lang="en-US" sz="2400" dirty="0" err="1"/>
              <a:t>kulit</a:t>
            </a:r>
            <a:r>
              <a:rPr lang="en-US" sz="2400" dirty="0"/>
              <a:t> </a:t>
            </a:r>
            <a:r>
              <a:rPr lang="en-US" sz="2400" dirty="0" err="1"/>
              <a:t>longgar</a:t>
            </a:r>
            <a:r>
              <a:rPr lang="en-US" sz="2400" dirty="0"/>
              <a:t>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mudah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bergetar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kambing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ruminansia</a:t>
            </a:r>
            <a:r>
              <a:rPr lang="en-US" sz="2400" dirty="0"/>
              <a:t> lain </a:t>
            </a:r>
            <a:r>
              <a:rPr lang="en-US" sz="2400" dirty="0" err="1"/>
              <a:t>mempunyai</a:t>
            </a:r>
            <a:r>
              <a:rPr lang="en-US" sz="2400" dirty="0"/>
              <a:t> </a:t>
            </a:r>
            <a:r>
              <a:rPr lang="en-US" sz="2400" dirty="0" err="1"/>
              <a:t>gelambir</a:t>
            </a:r>
            <a:r>
              <a:rPr lang="en-US" sz="2400" dirty="0"/>
              <a:t>, </a:t>
            </a:r>
            <a:r>
              <a:rPr lang="en-US" sz="2400" dirty="0" err="1"/>
              <a:t>bagian</a:t>
            </a:r>
            <a:r>
              <a:rPr lang="en-US" sz="2400" dirty="0"/>
              <a:t> </a:t>
            </a:r>
            <a:r>
              <a:rPr lang="en-US" sz="2400" dirty="0" err="1"/>
              <a:t>bawah</a:t>
            </a:r>
            <a:r>
              <a:rPr lang="en-US" sz="2400" dirty="0"/>
              <a:t> </a:t>
            </a:r>
            <a:r>
              <a:rPr lang="en-US" sz="2400" dirty="0" err="1"/>
              <a:t>kulit</a:t>
            </a:r>
            <a:r>
              <a:rPr lang="en-US" sz="2400" dirty="0"/>
              <a:t> </a:t>
            </a:r>
            <a:r>
              <a:rPr lang="en-US" sz="2400" dirty="0" err="1"/>
              <a:t>leher</a:t>
            </a:r>
            <a:r>
              <a:rPr lang="en-US" sz="2400" dirty="0"/>
              <a:t> </a:t>
            </a:r>
            <a:r>
              <a:rPr lang="en-US" sz="2400" dirty="0" err="1"/>
              <a:t>terdapat</a:t>
            </a:r>
            <a:r>
              <a:rPr lang="en-US" sz="2400" dirty="0"/>
              <a:t> </a:t>
            </a:r>
            <a:r>
              <a:rPr lang="en-US" sz="2400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m.cutaneus</a:t>
            </a:r>
            <a:r>
              <a:rPr lang="en-US" sz="2400" i="1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colli</a:t>
            </a:r>
            <a:r>
              <a:rPr lang="en-US" sz="2400" dirty="0"/>
              <a:t> yang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bergabung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m.platysma</a:t>
            </a:r>
            <a:r>
              <a:rPr lang="en-US" sz="24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/</a:t>
            </a:r>
            <a:r>
              <a:rPr lang="en-US" sz="2400" dirty="0" err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cutaneus</a:t>
            </a:r>
            <a:r>
              <a:rPr lang="en-US" sz="24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faciei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pangkal</a:t>
            </a:r>
            <a:r>
              <a:rPr lang="en-US" sz="2400" dirty="0"/>
              <a:t> </a:t>
            </a:r>
            <a:r>
              <a:rPr lang="en-US" sz="2400" dirty="0" err="1"/>
              <a:t>kepala</a:t>
            </a:r>
            <a:r>
              <a:rPr lang="en-US" sz="2400" dirty="0"/>
              <a:t>, </a:t>
            </a:r>
            <a:r>
              <a:rPr lang="en-US" sz="2400" dirty="0" err="1"/>
              <a:t>sedangkan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bahu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bergabung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	</a:t>
            </a:r>
            <a:r>
              <a:rPr lang="en-US" sz="24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m. </a:t>
            </a:r>
            <a:r>
              <a:rPr lang="en-US" sz="2400" dirty="0" err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cutaneus</a:t>
            </a:r>
            <a:r>
              <a:rPr lang="en-US" sz="24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omobrachialis</a:t>
            </a:r>
            <a:endParaRPr lang="en-US" sz="2400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d-ID" dirty="0" smtClean="0"/>
              <a:t>REGIO COLLI</a:t>
            </a:r>
            <a:endParaRPr lang="id-ID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7" name="Picture 5" descr="collum lap3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0"/>
            <a:ext cx="8686800" cy="6858000"/>
          </a:xfrm>
          <a:noFill/>
          <a:ln/>
        </p:spPr>
      </p:pic>
      <p:cxnSp>
        <p:nvCxnSpPr>
          <p:cNvPr id="4" name="Straight Arrow Connector 3"/>
          <p:cNvCxnSpPr/>
          <p:nvPr/>
        </p:nvCxnSpPr>
        <p:spPr>
          <a:xfrm rot="5400000" flipH="1" flipV="1">
            <a:off x="2464579" y="4036223"/>
            <a:ext cx="1071570" cy="857256"/>
          </a:xfrm>
          <a:prstGeom prst="straightConnector1">
            <a:avLst/>
          </a:prstGeom>
          <a:ln w="635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>
                <a:solidFill>
                  <a:srgbClr val="FF3300"/>
                </a:solidFill>
              </a:rPr>
              <a:t>II. OTOT EXTENSOR-FLEXOR (AXIALE)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Otot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 </a:t>
            </a:r>
            <a:r>
              <a:rPr lang="en-US" dirty="0" err="1"/>
              <a:t>axiale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terdiri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2 </a:t>
            </a:r>
            <a:r>
              <a:rPr lang="en-US" dirty="0" err="1"/>
              <a:t>regio</a:t>
            </a:r>
            <a:r>
              <a:rPr lang="en-US" dirty="0"/>
              <a:t> </a:t>
            </a:r>
            <a:r>
              <a:rPr lang="en-US" dirty="0" err="1"/>
              <a:t>yaitu</a:t>
            </a:r>
            <a:r>
              <a:rPr lang="en-US" dirty="0"/>
              <a:t>: </a:t>
            </a:r>
            <a:r>
              <a:rPr lang="en-US" dirty="0" err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Regio</a:t>
            </a:r>
            <a:r>
              <a:rPr lang="en-US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 err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nuchae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Regio</a:t>
            </a:r>
            <a:r>
              <a:rPr lang="en-US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vertebrae </a:t>
            </a:r>
            <a:r>
              <a:rPr lang="en-US" dirty="0" err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cervicalis</a:t>
            </a:r>
            <a:endParaRPr lang="en-US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 dirty="0" err="1"/>
              <a:t>otot</a:t>
            </a:r>
            <a:r>
              <a:rPr lang="en-US" dirty="0"/>
              <a:t> </a:t>
            </a:r>
            <a:r>
              <a:rPr lang="en-US" dirty="0" err="1"/>
              <a:t>axiale</a:t>
            </a:r>
            <a:r>
              <a:rPr lang="en-US" dirty="0"/>
              <a:t>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otot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sekitar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ruas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tulang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leher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yang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sangat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membantu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gerak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extensor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maupun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flexor yang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relatif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flexibel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/>
              <a:t>dibandingkan</a:t>
            </a:r>
            <a:r>
              <a:rPr lang="en-US" dirty="0"/>
              <a:t> </a:t>
            </a:r>
            <a:r>
              <a:rPr lang="en-US" dirty="0" err="1"/>
              <a:t>gerak</a:t>
            </a:r>
            <a:r>
              <a:rPr lang="en-US" dirty="0"/>
              <a:t> </a:t>
            </a:r>
            <a:r>
              <a:rPr lang="en-US" dirty="0" err="1"/>
              <a:t>ruas</a:t>
            </a:r>
            <a:r>
              <a:rPr lang="en-US" dirty="0"/>
              <a:t> </a:t>
            </a:r>
            <a:r>
              <a:rPr lang="en-US" dirty="0" err="1"/>
              <a:t>tulang</a:t>
            </a:r>
            <a:r>
              <a:rPr lang="en-US" dirty="0"/>
              <a:t> dada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punggung</a:t>
            </a:r>
            <a:endParaRPr lang="en-US" dirty="0"/>
          </a:p>
          <a:p>
            <a:endParaRPr lang="en-US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 Rounded MT Bold" pitchFamily="34" charset="0"/>
              </a:rPr>
              <a:t>REGIO NUCHAE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M.Atlanto occipitalis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Strukturnya pendek dan merentang dari os occipitalis ke alae atlantis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M.Rectus capitis dorsalis major et minor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err="1"/>
              <a:t>Merupakan</a:t>
            </a:r>
            <a:r>
              <a:rPr lang="en-US" sz="2800" dirty="0"/>
              <a:t> </a:t>
            </a:r>
            <a:r>
              <a:rPr lang="en-US" sz="2800" dirty="0" err="1"/>
              <a:t>otot</a:t>
            </a:r>
            <a:r>
              <a:rPr lang="en-US" sz="2800" dirty="0"/>
              <a:t> yang paling dorsal </a:t>
            </a:r>
            <a:r>
              <a:rPr lang="en-US" sz="2800" dirty="0" err="1"/>
              <a:t>dekat</a:t>
            </a:r>
            <a:r>
              <a:rPr lang="en-US" sz="2800" dirty="0"/>
              <a:t> </a:t>
            </a:r>
            <a:r>
              <a:rPr lang="en-US" sz="2800" dirty="0" err="1"/>
              <a:t>ligamentum</a:t>
            </a:r>
            <a:r>
              <a:rPr lang="en-US" sz="2800" dirty="0"/>
              <a:t> </a:t>
            </a:r>
            <a:r>
              <a:rPr lang="en-US" sz="2800" dirty="0" err="1"/>
              <a:t>nuchae</a:t>
            </a:r>
            <a:r>
              <a:rPr lang="en-US" sz="2800" dirty="0"/>
              <a:t>, </a:t>
            </a:r>
            <a:r>
              <a:rPr lang="en-US" sz="2800" dirty="0" err="1"/>
              <a:t>berkembang</a:t>
            </a:r>
            <a:r>
              <a:rPr lang="en-US" sz="2800" dirty="0"/>
              <a:t> </a:t>
            </a:r>
            <a:r>
              <a:rPr lang="en-US" sz="2800" dirty="0" err="1"/>
              <a:t>baik</a:t>
            </a:r>
            <a:r>
              <a:rPr lang="en-US" sz="2800" dirty="0"/>
              <a:t> </a:t>
            </a:r>
            <a:r>
              <a:rPr lang="en-US" sz="2800" dirty="0" err="1"/>
              <a:t>pada</a:t>
            </a:r>
            <a:r>
              <a:rPr lang="en-US" sz="2800" dirty="0"/>
              <a:t> </a:t>
            </a:r>
            <a:r>
              <a:rPr lang="en-US" sz="2800" dirty="0" err="1"/>
              <a:t>ruminansia</a:t>
            </a:r>
            <a:r>
              <a:rPr lang="en-US" sz="2800" dirty="0"/>
              <a:t>, </a:t>
            </a:r>
            <a:r>
              <a:rPr lang="en-US" sz="2800" dirty="0" err="1"/>
              <a:t>strukturnya</a:t>
            </a:r>
            <a:r>
              <a:rPr lang="en-US" sz="2800" dirty="0"/>
              <a:t> </a:t>
            </a:r>
            <a:r>
              <a:rPr lang="en-US" sz="2800" dirty="0" err="1"/>
              <a:t>pendek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tebal</a:t>
            </a:r>
            <a:endParaRPr lang="en-US" sz="2800" dirty="0"/>
          </a:p>
          <a:p>
            <a:r>
              <a:rPr lang="en-US" sz="2800" dirty="0" err="1"/>
              <a:t>Origo</a:t>
            </a:r>
            <a:r>
              <a:rPr lang="en-US" sz="2800" dirty="0"/>
              <a:t>: </a:t>
            </a:r>
            <a:r>
              <a:rPr lang="en-US" sz="2800" dirty="0" err="1"/>
              <a:t>proc.spinosus</a:t>
            </a:r>
            <a:r>
              <a:rPr lang="en-US" sz="2800" dirty="0"/>
              <a:t> </a:t>
            </a:r>
            <a:r>
              <a:rPr lang="en-US" sz="2800" dirty="0" err="1"/>
              <a:t>os.axis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arcus</a:t>
            </a:r>
            <a:r>
              <a:rPr lang="en-US" sz="2800" dirty="0"/>
              <a:t> 	      	     </a:t>
            </a:r>
            <a:r>
              <a:rPr lang="en-US" sz="2800" dirty="0" err="1"/>
              <a:t>dorsalis</a:t>
            </a:r>
            <a:r>
              <a:rPr lang="en-US" sz="2800" dirty="0"/>
              <a:t> </a:t>
            </a:r>
            <a:r>
              <a:rPr lang="en-US" sz="2800" dirty="0" err="1"/>
              <a:t>os</a:t>
            </a:r>
            <a:r>
              <a:rPr lang="en-US" sz="2800" dirty="0"/>
              <a:t> atlas</a:t>
            </a:r>
          </a:p>
          <a:p>
            <a:r>
              <a:rPr lang="en-US" sz="2800" dirty="0" err="1"/>
              <a:t>Insertio</a:t>
            </a:r>
            <a:r>
              <a:rPr lang="en-US" sz="2800" dirty="0"/>
              <a:t>: </a:t>
            </a:r>
            <a:r>
              <a:rPr lang="en-US" sz="2800" dirty="0" err="1"/>
              <a:t>os.occipitale</a:t>
            </a:r>
            <a:r>
              <a:rPr lang="en-US" sz="2800" dirty="0"/>
              <a:t> </a:t>
            </a:r>
            <a:r>
              <a:rPr lang="en-US" sz="2800" dirty="0" err="1"/>
              <a:t>tempat</a:t>
            </a:r>
            <a:r>
              <a:rPr lang="en-US" sz="2800" dirty="0"/>
              <a:t> </a:t>
            </a:r>
            <a:r>
              <a:rPr lang="en-US" sz="2800" dirty="0" err="1"/>
              <a:t>bertautnya</a:t>
            </a:r>
            <a:r>
              <a:rPr lang="en-US" sz="2800" dirty="0"/>
              <a:t> 	         	        </a:t>
            </a:r>
            <a:r>
              <a:rPr lang="en-US" sz="2800" dirty="0" err="1"/>
              <a:t>ligamentum</a:t>
            </a:r>
            <a:r>
              <a:rPr lang="en-US" sz="2800" dirty="0"/>
              <a:t> </a:t>
            </a:r>
            <a:r>
              <a:rPr lang="en-US" sz="2800" dirty="0" err="1"/>
              <a:t>nuchae</a:t>
            </a:r>
            <a:endParaRPr lang="en-US" sz="2800" dirty="0"/>
          </a:p>
          <a:p>
            <a:r>
              <a:rPr lang="en-US" sz="2800" dirty="0" err="1"/>
              <a:t>Fungsi</a:t>
            </a:r>
            <a:r>
              <a:rPr lang="en-US" sz="2800" dirty="0"/>
              <a:t>: extensor </a:t>
            </a:r>
            <a:r>
              <a:rPr lang="en-US" sz="2800" dirty="0" err="1"/>
              <a:t>kepala-leher</a:t>
            </a:r>
            <a:r>
              <a:rPr lang="en-US" sz="2800" dirty="0"/>
              <a:t> </a:t>
            </a:r>
            <a:r>
              <a:rPr lang="en-US" sz="2800" dirty="0" err="1"/>
              <a:t>saat</a:t>
            </a:r>
            <a:r>
              <a:rPr lang="en-US" sz="2800" dirty="0"/>
              <a:t> </a:t>
            </a:r>
            <a:r>
              <a:rPr lang="en-US" sz="2800" dirty="0" err="1"/>
              <a:t>bekerja</a:t>
            </a:r>
            <a:r>
              <a:rPr lang="en-US" sz="2800" dirty="0"/>
              <a:t> 	  </a:t>
            </a:r>
            <a:r>
              <a:rPr lang="id-ID" sz="2800" dirty="0" smtClean="0"/>
              <a:t>     </a:t>
            </a:r>
            <a:r>
              <a:rPr lang="en-US" sz="2800" dirty="0" smtClean="0"/>
              <a:t>bilateral</a:t>
            </a:r>
            <a:endParaRPr lang="en-US" sz="2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5" name="Picture 5" descr="collum lap prof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0"/>
            <a:ext cx="8382000" cy="6858000"/>
          </a:xfrm>
          <a:noFill/>
          <a:ln/>
        </p:spPr>
      </p:pic>
      <p:cxnSp>
        <p:nvCxnSpPr>
          <p:cNvPr id="4" name="Straight Arrow Connector 3"/>
          <p:cNvCxnSpPr/>
          <p:nvPr/>
        </p:nvCxnSpPr>
        <p:spPr>
          <a:xfrm rot="10800000" flipV="1">
            <a:off x="2571736" y="1714488"/>
            <a:ext cx="500066" cy="357190"/>
          </a:xfrm>
          <a:prstGeom prst="straightConnector1">
            <a:avLst/>
          </a:prstGeom>
          <a:ln w="635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M.Obiquus capitis cranialis et caudalis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800" dirty="0" err="1"/>
              <a:t>Struktur</a:t>
            </a:r>
            <a:r>
              <a:rPr lang="en-US" sz="2800" dirty="0"/>
              <a:t> </a:t>
            </a:r>
            <a:r>
              <a:rPr lang="en-US" sz="2800" dirty="0" err="1"/>
              <a:t>otot</a:t>
            </a:r>
            <a:r>
              <a:rPr lang="en-US" sz="2800" dirty="0"/>
              <a:t> </a:t>
            </a:r>
            <a:r>
              <a:rPr lang="en-US" sz="2800" dirty="0" err="1"/>
              <a:t>ini</a:t>
            </a:r>
            <a:r>
              <a:rPr lang="en-US" sz="2800" dirty="0"/>
              <a:t> </a:t>
            </a:r>
            <a:r>
              <a:rPr lang="en-US" sz="2800" dirty="0" err="1"/>
              <a:t>pendek</a:t>
            </a:r>
            <a:r>
              <a:rPr lang="en-US" sz="2800" dirty="0"/>
              <a:t> miring </a:t>
            </a:r>
            <a:r>
              <a:rPr lang="en-US" sz="2800" dirty="0" err="1"/>
              <a:t>craniodorsal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craniomedial</a:t>
            </a:r>
            <a:r>
              <a:rPr lang="en-US" sz="2800" dirty="0"/>
              <a:t> </a:t>
            </a:r>
            <a:r>
              <a:rPr lang="en-US" sz="2800" dirty="0" err="1"/>
              <a:t>di</a:t>
            </a:r>
            <a:r>
              <a:rPr lang="en-US" sz="2800" dirty="0"/>
              <a:t> </a:t>
            </a:r>
            <a:r>
              <a:rPr lang="en-US" sz="2800" dirty="0" err="1"/>
              <a:t>bawah</a:t>
            </a:r>
            <a:r>
              <a:rPr lang="en-US" sz="2800" dirty="0"/>
              <a:t> m. splenius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longissimus</a:t>
            </a:r>
            <a:r>
              <a:rPr lang="en-US" sz="2800" dirty="0"/>
              <a:t> </a:t>
            </a:r>
            <a:r>
              <a:rPr lang="en-US" sz="2800" dirty="0" err="1"/>
              <a:t>capitis</a:t>
            </a:r>
            <a:r>
              <a:rPr lang="en-US" sz="2800" dirty="0"/>
              <a:t>. </a:t>
            </a:r>
          </a:p>
          <a:p>
            <a:pPr>
              <a:lnSpc>
                <a:spcPct val="110000"/>
              </a:lnSpc>
            </a:pPr>
            <a:r>
              <a:rPr lang="en-US" sz="2800" dirty="0" err="1"/>
              <a:t>Bagian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cranial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mengisi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lateral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os.atlas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dirty="0" err="1"/>
              <a:t>sedangkan</a:t>
            </a:r>
            <a:r>
              <a:rPr lang="en-US" sz="2800" dirty="0"/>
              <a:t> yang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caudal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mengisi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lateral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os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axis </a:t>
            </a:r>
            <a:r>
              <a:rPr lang="en-US" sz="2800" dirty="0"/>
              <a:t>yang </a:t>
            </a:r>
            <a:r>
              <a:rPr lang="en-US" sz="2800" dirty="0" err="1"/>
              <a:t>dibatasi</a:t>
            </a:r>
            <a:r>
              <a:rPr lang="en-US" sz="2800" dirty="0"/>
              <a:t> </a:t>
            </a:r>
            <a:r>
              <a:rPr lang="en-US" sz="2800" dirty="0" err="1"/>
              <a:t>oleh</a:t>
            </a:r>
            <a:r>
              <a:rPr lang="en-US" sz="2800" dirty="0"/>
              <a:t> </a:t>
            </a:r>
            <a:r>
              <a:rPr lang="en-US" sz="2800" dirty="0" err="1"/>
              <a:t>alae</a:t>
            </a:r>
            <a:r>
              <a:rPr lang="en-US" sz="2800" dirty="0"/>
              <a:t> </a:t>
            </a:r>
            <a:r>
              <a:rPr lang="en-US" sz="2800" dirty="0" err="1"/>
              <a:t>atlantis</a:t>
            </a:r>
            <a:endParaRPr lang="en-US" sz="2800" dirty="0"/>
          </a:p>
          <a:p>
            <a:pPr>
              <a:lnSpc>
                <a:spcPct val="110000"/>
              </a:lnSpc>
            </a:pPr>
            <a:r>
              <a:rPr lang="en-US" sz="2800" dirty="0" err="1"/>
              <a:t>Origo</a:t>
            </a:r>
            <a:r>
              <a:rPr lang="en-US" sz="2800" dirty="0"/>
              <a:t>: </a:t>
            </a:r>
            <a:r>
              <a:rPr lang="en-US" sz="2800" dirty="0" err="1"/>
              <a:t>alae</a:t>
            </a:r>
            <a:r>
              <a:rPr lang="en-US" sz="2800" dirty="0"/>
              <a:t> </a:t>
            </a:r>
            <a:r>
              <a:rPr lang="en-US" sz="2800" dirty="0" err="1"/>
              <a:t>atlantis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proc. </a:t>
            </a:r>
            <a:r>
              <a:rPr lang="en-US" sz="2800" dirty="0" err="1"/>
              <a:t>Spinosus</a:t>
            </a:r>
            <a:r>
              <a:rPr lang="en-US" sz="2800" dirty="0"/>
              <a:t> et 	 	     </a:t>
            </a:r>
            <a:r>
              <a:rPr lang="id-ID" sz="2800" dirty="0" smtClean="0"/>
              <a:t>	     </a:t>
            </a:r>
            <a:r>
              <a:rPr lang="en-US" sz="2800" dirty="0" err="1" smtClean="0"/>
              <a:t>articularis</a:t>
            </a:r>
            <a:r>
              <a:rPr lang="en-US" sz="2800" dirty="0" smtClean="0"/>
              <a:t> </a:t>
            </a:r>
            <a:r>
              <a:rPr lang="en-US" sz="2800" dirty="0" err="1"/>
              <a:t>os</a:t>
            </a:r>
            <a:r>
              <a:rPr lang="en-US" sz="2800" dirty="0"/>
              <a:t>. Axis</a:t>
            </a:r>
          </a:p>
          <a:p>
            <a:pPr>
              <a:lnSpc>
                <a:spcPct val="110000"/>
              </a:lnSpc>
            </a:pPr>
            <a:r>
              <a:rPr lang="en-US" sz="2800" dirty="0" err="1"/>
              <a:t>Insertio</a:t>
            </a:r>
            <a:r>
              <a:rPr lang="en-US" sz="2800" dirty="0"/>
              <a:t>: Proc. </a:t>
            </a:r>
            <a:r>
              <a:rPr lang="en-US" sz="2800" dirty="0" err="1"/>
              <a:t>Jugularis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fascia </a:t>
            </a:r>
            <a:r>
              <a:rPr lang="en-US" sz="2800" dirty="0" err="1"/>
              <a:t>dorsalis</a:t>
            </a:r>
            <a:r>
              <a:rPr lang="en-US" sz="2800" dirty="0"/>
              <a:t> </a:t>
            </a:r>
            <a:r>
              <a:rPr lang="id-ID" sz="2800" dirty="0" smtClean="0"/>
              <a:t>			</a:t>
            </a:r>
            <a:r>
              <a:rPr lang="en-US" sz="2800" dirty="0" smtClean="0"/>
              <a:t>ala</a:t>
            </a:r>
            <a:r>
              <a:rPr lang="id-ID" sz="2800" dirty="0" smtClean="0"/>
              <a:t>e </a:t>
            </a:r>
            <a:r>
              <a:rPr lang="en-US" sz="2800" dirty="0" err="1" smtClean="0"/>
              <a:t>atlantis</a:t>
            </a:r>
            <a:endParaRPr lang="en-US" sz="2800" dirty="0"/>
          </a:p>
          <a:p>
            <a:pPr>
              <a:lnSpc>
                <a:spcPct val="110000"/>
              </a:lnSpc>
            </a:pPr>
            <a:r>
              <a:rPr lang="en-US" sz="2800" dirty="0" err="1"/>
              <a:t>Fungsi</a:t>
            </a:r>
            <a:r>
              <a:rPr lang="en-US" sz="2800" dirty="0"/>
              <a:t>: extensor </a:t>
            </a:r>
            <a:r>
              <a:rPr lang="en-US" sz="2800" dirty="0" err="1"/>
              <a:t>kepala-leher</a:t>
            </a:r>
            <a:r>
              <a:rPr lang="en-US" sz="2800" dirty="0"/>
              <a:t> </a:t>
            </a:r>
            <a:r>
              <a:rPr lang="en-US" sz="2800" dirty="0" err="1"/>
              <a:t>saat</a:t>
            </a:r>
            <a:r>
              <a:rPr lang="en-US" sz="2800" dirty="0"/>
              <a:t> </a:t>
            </a:r>
            <a:r>
              <a:rPr lang="en-US" sz="2800" dirty="0" err="1"/>
              <a:t>bekerja</a:t>
            </a:r>
            <a:r>
              <a:rPr lang="en-US" sz="2800" dirty="0"/>
              <a:t> 	 </a:t>
            </a:r>
            <a:r>
              <a:rPr lang="id-ID" sz="2800" dirty="0" smtClean="0"/>
              <a:t>      	      </a:t>
            </a:r>
            <a:r>
              <a:rPr lang="en-US" sz="2800" dirty="0" smtClean="0"/>
              <a:t>bilateral</a:t>
            </a:r>
            <a:endParaRPr lang="en-US" sz="2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3" name="Picture 5" descr="collum lap prof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cxnSp>
        <p:nvCxnSpPr>
          <p:cNvPr id="4" name="Straight Arrow Connector 3"/>
          <p:cNvCxnSpPr/>
          <p:nvPr/>
        </p:nvCxnSpPr>
        <p:spPr>
          <a:xfrm rot="10800000" flipV="1">
            <a:off x="2071670" y="1142984"/>
            <a:ext cx="571504" cy="357190"/>
          </a:xfrm>
          <a:prstGeom prst="straightConnector1">
            <a:avLst/>
          </a:prstGeom>
          <a:ln w="635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rot="10800000" flipV="1">
            <a:off x="2143108" y="1857364"/>
            <a:ext cx="571504" cy="35719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M.Longus capitis (m. Rectus capitis ventralis major)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Origo</a:t>
            </a:r>
            <a:r>
              <a:rPr lang="en-US" dirty="0"/>
              <a:t>: proc. </a:t>
            </a:r>
            <a:r>
              <a:rPr lang="en-US" dirty="0" err="1"/>
              <a:t>Transversus</a:t>
            </a:r>
            <a:r>
              <a:rPr lang="en-US" dirty="0"/>
              <a:t> V.C. 3-5</a:t>
            </a:r>
          </a:p>
          <a:p>
            <a:r>
              <a:rPr lang="en-US" dirty="0" err="1"/>
              <a:t>Insertio</a:t>
            </a:r>
            <a:r>
              <a:rPr lang="en-US" dirty="0"/>
              <a:t>: Tuber </a:t>
            </a:r>
            <a:r>
              <a:rPr lang="en-US" dirty="0" err="1"/>
              <a:t>muscularis</a:t>
            </a:r>
            <a:r>
              <a:rPr lang="en-US" dirty="0"/>
              <a:t> pars </a:t>
            </a:r>
            <a:r>
              <a:rPr lang="id-ID" dirty="0" smtClean="0"/>
              <a:t>			    </a:t>
            </a:r>
            <a:r>
              <a:rPr lang="en-US" dirty="0" err="1" smtClean="0"/>
              <a:t>basilaris</a:t>
            </a:r>
            <a:r>
              <a:rPr lang="id-ID" dirty="0" smtClean="0"/>
              <a:t> </a:t>
            </a:r>
            <a:r>
              <a:rPr lang="en-US" dirty="0" err="1" smtClean="0"/>
              <a:t>os.occipitale</a:t>
            </a:r>
            <a:endParaRPr lang="en-US" dirty="0"/>
          </a:p>
          <a:p>
            <a:r>
              <a:rPr lang="en-US" dirty="0" err="1"/>
              <a:t>Fungsi</a:t>
            </a:r>
            <a:r>
              <a:rPr lang="en-US" dirty="0"/>
              <a:t>: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flexor</a:t>
            </a:r>
            <a:r>
              <a:rPr lang="en-US" dirty="0"/>
              <a:t> </a:t>
            </a:r>
            <a:r>
              <a:rPr lang="en-US" dirty="0" err="1"/>
              <a:t>leher</a:t>
            </a: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 descr="collum lap prof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0"/>
            <a:ext cx="8229600" cy="6858000"/>
          </a:xfrm>
          <a:noFill/>
          <a:ln/>
        </p:spPr>
      </p:pic>
      <p:cxnSp>
        <p:nvCxnSpPr>
          <p:cNvPr id="4" name="Straight Arrow Connector 3"/>
          <p:cNvCxnSpPr/>
          <p:nvPr/>
        </p:nvCxnSpPr>
        <p:spPr>
          <a:xfrm flipV="1">
            <a:off x="1428728" y="3214686"/>
            <a:ext cx="857256" cy="500066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REGIO COLLI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Kulit</a:t>
            </a:r>
            <a:r>
              <a:rPr lang="en-US" dirty="0" smtClean="0"/>
              <a:t> ventral </a:t>
            </a:r>
            <a:r>
              <a:rPr lang="en-US" dirty="0" err="1" smtClean="0"/>
              <a:t>leher</a:t>
            </a:r>
            <a:r>
              <a:rPr lang="en-US" dirty="0" smtClean="0"/>
              <a:t> </a:t>
            </a:r>
            <a:r>
              <a:rPr lang="en-US" dirty="0" err="1" smtClean="0"/>
              <a:t>membentuk</a:t>
            </a:r>
            <a:r>
              <a:rPr lang="en-US" dirty="0" smtClean="0"/>
              <a:t> </a:t>
            </a:r>
            <a:r>
              <a:rPr lang="en-US" dirty="0" err="1" smtClean="0"/>
              <a:t>alur</a:t>
            </a:r>
            <a:r>
              <a:rPr lang="en-US" dirty="0" smtClean="0"/>
              <a:t> </a:t>
            </a:r>
            <a:r>
              <a:rPr lang="en-US" dirty="0" err="1" smtClean="0"/>
              <a:t>lintasan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v.jugularis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lintasan</a:t>
            </a:r>
            <a:r>
              <a:rPr lang="en-US" dirty="0" smtClean="0"/>
              <a:t> </a:t>
            </a:r>
            <a:r>
              <a:rPr lang="en-US" dirty="0" err="1" smtClean="0"/>
              <a:t>sejumlah</a:t>
            </a:r>
            <a:r>
              <a:rPr lang="en-US" dirty="0" smtClean="0"/>
              <a:t> </a:t>
            </a:r>
            <a:r>
              <a:rPr lang="en-US" dirty="0" err="1" smtClean="0"/>
              <a:t>pembuluh</a:t>
            </a:r>
            <a:r>
              <a:rPr lang="en-US" dirty="0" smtClean="0"/>
              <a:t> </a:t>
            </a:r>
            <a:r>
              <a:rPr lang="en-US" dirty="0" err="1" smtClean="0"/>
              <a:t>darah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syaraf</a:t>
            </a:r>
            <a:r>
              <a:rPr lang="en-US" dirty="0" smtClean="0"/>
              <a:t> </a:t>
            </a:r>
            <a:r>
              <a:rPr lang="en-US" dirty="0" err="1" smtClean="0"/>
              <a:t>antara</a:t>
            </a:r>
            <a:r>
              <a:rPr lang="en-US" dirty="0" smtClean="0"/>
              <a:t> lain: </a:t>
            </a:r>
            <a:r>
              <a:rPr lang="en-US" dirty="0" err="1" smtClean="0">
                <a:solidFill>
                  <a:srgbClr val="FF0000"/>
                </a:solidFill>
              </a:rPr>
              <a:t>A.carotis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communis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N.vagosymphaticus</a:t>
            </a:r>
            <a:r>
              <a:rPr lang="en-US" dirty="0" smtClean="0">
                <a:solidFill>
                  <a:srgbClr val="FF0000"/>
                </a:solidFill>
              </a:rPr>
              <a:t>, Ni </a:t>
            </a:r>
            <a:r>
              <a:rPr lang="en-US" dirty="0" err="1" smtClean="0">
                <a:solidFill>
                  <a:srgbClr val="FF0000"/>
                </a:solidFill>
              </a:rPr>
              <a:t>cervicalis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serta</a:t>
            </a:r>
            <a:r>
              <a:rPr lang="en-US" dirty="0" smtClean="0">
                <a:solidFill>
                  <a:srgbClr val="FF0000"/>
                </a:solidFill>
              </a:rPr>
              <a:t> N. </a:t>
            </a:r>
            <a:r>
              <a:rPr lang="en-US" dirty="0" err="1" smtClean="0">
                <a:solidFill>
                  <a:srgbClr val="FF0000"/>
                </a:solidFill>
              </a:rPr>
              <a:t>acessorius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r>
              <a:rPr lang="en-US" dirty="0" smtClean="0"/>
              <a:t> </a:t>
            </a:r>
            <a:r>
              <a:rPr lang="en-US" dirty="0" err="1" smtClean="0"/>
              <a:t>Percabangan</a:t>
            </a:r>
            <a:r>
              <a:rPr lang="en-US" dirty="0" smtClean="0"/>
              <a:t> </a:t>
            </a:r>
            <a:r>
              <a:rPr lang="en-US" dirty="0" err="1" smtClean="0"/>
              <a:t>arteri</a:t>
            </a:r>
            <a:r>
              <a:rPr lang="en-US" dirty="0" smtClean="0"/>
              <a:t>, vena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nervus</a:t>
            </a:r>
            <a:r>
              <a:rPr lang="en-US" dirty="0" smtClean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terbersit</a:t>
            </a:r>
            <a:r>
              <a:rPr lang="en-US" dirty="0" smtClean="0"/>
              <a:t> </a:t>
            </a:r>
            <a:r>
              <a:rPr lang="en-US" dirty="0" err="1" smtClean="0"/>
              <a:t>keluar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setiap</a:t>
            </a:r>
            <a:r>
              <a:rPr lang="en-US" dirty="0" smtClean="0"/>
              <a:t> </a:t>
            </a:r>
            <a:r>
              <a:rPr lang="en-US" dirty="0" err="1" smtClean="0"/>
              <a:t>ruas</a:t>
            </a:r>
            <a:r>
              <a:rPr lang="en-US" dirty="0" smtClean="0"/>
              <a:t> foramen vertebrae </a:t>
            </a:r>
            <a:r>
              <a:rPr lang="en-US" dirty="0" err="1" smtClean="0"/>
              <a:t>cervicalis</a:t>
            </a:r>
            <a:endParaRPr lang="en-US" dirty="0" smtClean="0"/>
          </a:p>
          <a:p>
            <a:endParaRPr lang="id-ID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M.Longus atlantis (m. Rectus capitis ventralis minor)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Origo: arcus ventralis atlas</a:t>
            </a:r>
          </a:p>
          <a:p>
            <a:r>
              <a:rPr lang="en-US"/>
              <a:t>Insertio: tuber muscularis pars basilaris os. 	         occipitale</a:t>
            </a:r>
          </a:p>
          <a:p>
            <a:r>
              <a:rPr lang="en-US"/>
              <a:t>Fungsi: flexor leher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 Rounded MT Bold" pitchFamily="34" charset="0"/>
              </a:rPr>
              <a:t>REGIO VERTEBRAE CERVICALIS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M.Multifidus cervicis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err="1"/>
              <a:t>Terletak</a:t>
            </a:r>
            <a:r>
              <a:rPr lang="en-US" sz="2800" dirty="0"/>
              <a:t> </a:t>
            </a:r>
            <a:r>
              <a:rPr lang="en-US" sz="2800" dirty="0" err="1"/>
              <a:t>di</a:t>
            </a:r>
            <a:r>
              <a:rPr lang="en-US" sz="2800" dirty="0"/>
              <a:t> </a:t>
            </a:r>
            <a:r>
              <a:rPr lang="en-US" sz="2800" dirty="0" err="1"/>
              <a:t>bawah</a:t>
            </a:r>
            <a:r>
              <a:rPr lang="en-US" sz="2800" dirty="0"/>
              <a:t> m. </a:t>
            </a:r>
            <a:r>
              <a:rPr lang="en-US" sz="2800" dirty="0" err="1"/>
              <a:t>longissimus</a:t>
            </a:r>
            <a:r>
              <a:rPr lang="en-US" sz="2800" dirty="0"/>
              <a:t> </a:t>
            </a:r>
            <a:r>
              <a:rPr lang="en-US" sz="2800" dirty="0" err="1" smtClean="0"/>
              <a:t>capitis</a:t>
            </a:r>
            <a:r>
              <a:rPr lang="id-ID" sz="2800" dirty="0" smtClean="0"/>
              <a:t>, </a:t>
            </a:r>
            <a:r>
              <a:rPr lang="en-US" sz="2800" dirty="0" err="1" smtClean="0"/>
              <a:t>otot</a:t>
            </a:r>
            <a:r>
              <a:rPr lang="en-US" sz="2800" dirty="0" smtClean="0"/>
              <a:t> </a:t>
            </a:r>
            <a:r>
              <a:rPr lang="en-US" sz="2800" dirty="0" err="1"/>
              <a:t>ini</a:t>
            </a:r>
            <a:r>
              <a:rPr lang="en-US" sz="2800" dirty="0"/>
              <a:t> 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me</a:t>
            </a:r>
            <a:r>
              <a:rPr lang="id-ID" sz="2800" dirty="0" smtClean="0">
                <a:solidFill>
                  <a:schemeClr val="accent2">
                    <a:lumMod val="50000"/>
                  </a:schemeClr>
                </a:solidFill>
              </a:rPr>
              <a:t>n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</a:rPr>
              <a:t>gisi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tiap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sela</a:t>
            </a:r>
            <a:r>
              <a:rPr lang="en-US" sz="2800" dirty="0"/>
              <a:t> </a:t>
            </a:r>
            <a:r>
              <a:rPr lang="en-US" sz="2800" dirty="0" err="1"/>
              <a:t>proc.spinosus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proc. </a:t>
            </a:r>
            <a:r>
              <a:rPr lang="en-US" sz="2800" dirty="0" err="1"/>
              <a:t>Articularis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arah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serat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craniomedial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 err="1"/>
              <a:t>Origo</a:t>
            </a:r>
            <a:r>
              <a:rPr lang="en-US" sz="2800" dirty="0"/>
              <a:t>: proc. </a:t>
            </a:r>
            <a:r>
              <a:rPr lang="en-US" sz="2800" dirty="0" err="1"/>
              <a:t>Articularis</a:t>
            </a:r>
            <a:r>
              <a:rPr lang="en-US" sz="2800" dirty="0"/>
              <a:t> V.C. 2-7 </a:t>
            </a:r>
            <a:r>
              <a:rPr lang="en-US" sz="2800" dirty="0" err="1"/>
              <a:t>dan</a:t>
            </a:r>
            <a:r>
              <a:rPr lang="en-US" sz="2800" dirty="0"/>
              <a:t> proc. 	</a:t>
            </a:r>
            <a:r>
              <a:rPr lang="id-ID" sz="2800" dirty="0" smtClean="0"/>
              <a:t>     </a:t>
            </a:r>
            <a:r>
              <a:rPr lang="en-US" sz="2800" dirty="0" err="1" smtClean="0"/>
              <a:t>Transversus</a:t>
            </a:r>
            <a:r>
              <a:rPr lang="en-US" sz="2800" dirty="0" smtClean="0"/>
              <a:t> </a:t>
            </a:r>
            <a:r>
              <a:rPr lang="en-US" sz="2800" dirty="0"/>
              <a:t>V.T. 1</a:t>
            </a:r>
          </a:p>
          <a:p>
            <a:pPr>
              <a:lnSpc>
                <a:spcPct val="80000"/>
              </a:lnSpc>
            </a:pPr>
            <a:r>
              <a:rPr lang="en-US" sz="2800" dirty="0" err="1"/>
              <a:t>Insertio</a:t>
            </a:r>
            <a:r>
              <a:rPr lang="en-US" sz="2800" dirty="0"/>
              <a:t>: proc. </a:t>
            </a:r>
            <a:r>
              <a:rPr lang="en-US" sz="2800" dirty="0" err="1"/>
              <a:t>Spinosus</a:t>
            </a:r>
            <a:r>
              <a:rPr lang="en-US" sz="2800" dirty="0"/>
              <a:t> et </a:t>
            </a:r>
            <a:r>
              <a:rPr lang="en-US" sz="2800" dirty="0" err="1"/>
              <a:t>articularis</a:t>
            </a:r>
            <a:r>
              <a:rPr lang="en-US" sz="2800" dirty="0"/>
              <a:t> </a:t>
            </a:r>
            <a:r>
              <a:rPr lang="en-US" sz="2800" dirty="0" err="1"/>
              <a:t>os</a:t>
            </a:r>
            <a:r>
              <a:rPr lang="en-US" sz="2800" dirty="0"/>
              <a:t>. </a:t>
            </a:r>
            <a:r>
              <a:rPr lang="id-ID" sz="2800" dirty="0" smtClean="0"/>
              <a:t>   	         </a:t>
            </a:r>
            <a:r>
              <a:rPr lang="en-US" sz="2800" dirty="0" smtClean="0"/>
              <a:t>Atlas</a:t>
            </a:r>
            <a:r>
              <a:rPr lang="id-ID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/>
              <a:t>V.C 2-7</a:t>
            </a:r>
          </a:p>
          <a:p>
            <a:pPr>
              <a:lnSpc>
                <a:spcPct val="80000"/>
              </a:lnSpc>
            </a:pPr>
            <a:r>
              <a:rPr lang="en-US" sz="2800" dirty="0" err="1"/>
              <a:t>Fungsi</a:t>
            </a:r>
            <a:r>
              <a:rPr lang="en-US" sz="2800" dirty="0"/>
              <a:t>: extensor </a:t>
            </a:r>
            <a:r>
              <a:rPr lang="en-US" sz="2800" dirty="0" err="1"/>
              <a:t>kepala-leher</a:t>
            </a:r>
            <a:r>
              <a:rPr lang="en-US" sz="2800" dirty="0"/>
              <a:t> </a:t>
            </a:r>
            <a:r>
              <a:rPr lang="en-US" sz="2800" dirty="0" err="1"/>
              <a:t>saat</a:t>
            </a:r>
            <a:r>
              <a:rPr lang="en-US" sz="2800" dirty="0"/>
              <a:t> </a:t>
            </a:r>
            <a:r>
              <a:rPr lang="en-US" sz="2800" dirty="0" err="1"/>
              <a:t>bekerja</a:t>
            </a:r>
            <a:r>
              <a:rPr lang="en-US" sz="2800" dirty="0"/>
              <a:t> 	  </a:t>
            </a:r>
            <a:r>
              <a:rPr lang="id-ID" sz="2800" dirty="0" smtClean="0"/>
              <a:t>     </a:t>
            </a:r>
            <a:r>
              <a:rPr lang="en-US" sz="2800" dirty="0" smtClean="0"/>
              <a:t>bilateral</a:t>
            </a:r>
            <a:endParaRPr lang="en-US" sz="2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9" name="Picture 5" descr="collum lap prof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0"/>
            <a:ext cx="8153400" cy="6858000"/>
          </a:xfrm>
          <a:noFill/>
          <a:ln/>
        </p:spPr>
      </p:pic>
      <p:cxnSp>
        <p:nvCxnSpPr>
          <p:cNvPr id="4" name="Straight Arrow Connector 3"/>
          <p:cNvCxnSpPr/>
          <p:nvPr/>
        </p:nvCxnSpPr>
        <p:spPr>
          <a:xfrm rot="5400000">
            <a:off x="3642512" y="3786190"/>
            <a:ext cx="429422" cy="794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>
            <a:off x="4286248" y="3571876"/>
            <a:ext cx="429422" cy="794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4929190" y="3286124"/>
            <a:ext cx="429422" cy="794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5786446" y="2928934"/>
            <a:ext cx="429422" cy="794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M. </a:t>
            </a:r>
            <a:r>
              <a:rPr lang="en-US" dirty="0" err="1" smtClean="0"/>
              <a:t>Intertransversarii</a:t>
            </a:r>
            <a:endParaRPr lang="en-US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Merupakan berkas otot segmental yang merentang dari proc. Transversus dengan proc.articularis pada V.C. 3-7 sampai V.T.</a:t>
            </a:r>
          </a:p>
          <a:p>
            <a:r>
              <a:rPr lang="en-US"/>
              <a:t>Fungsi: extensor kepala leher saat bekerja bilateral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7" name="Picture 5" descr="collum lap prof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0"/>
            <a:ext cx="8153400" cy="6858000"/>
          </a:xfrm>
          <a:noFill/>
          <a:ln/>
        </p:spPr>
      </p:pic>
      <p:cxnSp>
        <p:nvCxnSpPr>
          <p:cNvPr id="4" name="Straight Arrow Connector 3"/>
          <p:cNvCxnSpPr/>
          <p:nvPr/>
        </p:nvCxnSpPr>
        <p:spPr>
          <a:xfrm rot="10800000">
            <a:off x="2571736" y="2928934"/>
            <a:ext cx="428628" cy="1588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rot="10800000">
            <a:off x="2786050" y="3286124"/>
            <a:ext cx="428628" cy="1588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>
            <a:off x="2928926" y="3643314"/>
            <a:ext cx="428628" cy="1588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>
            <a:off x="3071802" y="3857628"/>
            <a:ext cx="428628" cy="1588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3214678" y="4071942"/>
            <a:ext cx="428628" cy="1588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M. Longus colli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Merupakan otot segmental berbentuk huruf ‘V’ terbalik ynag mengisi daerah ventral vertebrae cervicalis</a:t>
            </a:r>
          </a:p>
          <a:p>
            <a:r>
              <a:rPr lang="en-US"/>
              <a:t>Origo: proc.trasversus V.C. 2-7 sampai V.T. 1-6</a:t>
            </a:r>
          </a:p>
          <a:p>
            <a:r>
              <a:rPr lang="en-US"/>
              <a:t>Insertio: corpus V.c. 2-7 dan atlas ventral</a:t>
            </a:r>
          </a:p>
          <a:p>
            <a:r>
              <a:rPr lang="en-US"/>
              <a:t>Fungsi: flexor leher ke ventral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5" name="Picture 5" descr="collum lap3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0"/>
            <a:ext cx="8077200" cy="6858000"/>
          </a:xfrm>
          <a:noFill/>
          <a:ln/>
        </p:spPr>
      </p:pic>
      <p:cxnSp>
        <p:nvCxnSpPr>
          <p:cNvPr id="4" name="Straight Arrow Connector 3"/>
          <p:cNvCxnSpPr/>
          <p:nvPr/>
        </p:nvCxnSpPr>
        <p:spPr>
          <a:xfrm rot="5400000" flipH="1" flipV="1">
            <a:off x="2071670" y="3429000"/>
            <a:ext cx="642942" cy="642942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3300"/>
                </a:solidFill>
              </a:rPr>
              <a:t>III. OTOT FLEXOR</a:t>
            </a: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Sesuai dengan penggolongannya maka otot flexor mempunyai fungsi membantu gerakan menunduk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M.Scalenus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err="1"/>
              <a:t>Terdiri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M.Scalenus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medius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scalenus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dorsalis</a:t>
            </a:r>
            <a:r>
              <a:rPr lang="en-US" sz="2400" dirty="0"/>
              <a:t>. </a:t>
            </a:r>
          </a:p>
          <a:p>
            <a:pPr>
              <a:lnSpc>
                <a:spcPct val="90000"/>
              </a:lnSpc>
            </a:pPr>
            <a:r>
              <a:rPr lang="en-US" sz="2400" dirty="0" err="1"/>
              <a:t>M.Scalenus</a:t>
            </a:r>
            <a:r>
              <a:rPr lang="en-US" sz="2400" dirty="0"/>
              <a:t> </a:t>
            </a:r>
            <a:r>
              <a:rPr lang="en-US" sz="2400" dirty="0" err="1"/>
              <a:t>medius</a:t>
            </a:r>
            <a:r>
              <a:rPr lang="en-US" sz="2400" dirty="0"/>
              <a:t> </a:t>
            </a:r>
            <a:r>
              <a:rPr lang="en-US" sz="2400" dirty="0" err="1"/>
              <a:t>terdiri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pars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dorsalis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M.scalenus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minimus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)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dan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ventralis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scalenus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prima costae)</a:t>
            </a:r>
            <a:r>
              <a:rPr lang="en-US" sz="2400" dirty="0"/>
              <a:t>. </a:t>
            </a:r>
            <a:r>
              <a:rPr lang="en-US" sz="2400" dirty="0" err="1"/>
              <a:t>Kedua</a:t>
            </a:r>
            <a:r>
              <a:rPr lang="en-US" sz="2400" dirty="0"/>
              <a:t> </a:t>
            </a:r>
            <a:r>
              <a:rPr lang="en-US" sz="2400" dirty="0" err="1"/>
              <a:t>bagian</a:t>
            </a:r>
            <a:r>
              <a:rPr lang="en-US" sz="2400" dirty="0"/>
              <a:t> </a:t>
            </a:r>
            <a:r>
              <a:rPr lang="en-US" sz="2400" dirty="0" err="1"/>
              <a:t>musculus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mengapit</a:t>
            </a:r>
            <a:r>
              <a:rPr lang="en-US" sz="2400" dirty="0"/>
              <a:t> </a:t>
            </a:r>
            <a:r>
              <a:rPr lang="en-US" sz="2400" dirty="0" err="1">
                <a:solidFill>
                  <a:schemeClr val="tx2"/>
                </a:solidFill>
              </a:rPr>
              <a:t>M.scalenus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dorsalis</a:t>
            </a: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dirty="0" err="1">
                <a:solidFill>
                  <a:schemeClr val="tx2"/>
                </a:solidFill>
              </a:rPr>
              <a:t>scalenus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supracostae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sz="2400" dirty="0" err="1"/>
              <a:t>Origo</a:t>
            </a:r>
            <a:r>
              <a:rPr lang="en-US" sz="2400" dirty="0"/>
              <a:t>: </a:t>
            </a:r>
            <a:r>
              <a:rPr lang="en-US" sz="2400" dirty="0" err="1"/>
              <a:t>scalenus</a:t>
            </a:r>
            <a:r>
              <a:rPr lang="en-US" sz="2400" dirty="0"/>
              <a:t> </a:t>
            </a:r>
            <a:r>
              <a:rPr lang="en-US" sz="2400" dirty="0" err="1"/>
              <a:t>dorsalis</a:t>
            </a:r>
            <a:r>
              <a:rPr lang="en-US" sz="2400" dirty="0"/>
              <a:t>: </a:t>
            </a:r>
            <a:r>
              <a:rPr lang="en-US" sz="2400" dirty="0" err="1"/>
              <a:t>proc.transversus</a:t>
            </a:r>
            <a:r>
              <a:rPr lang="en-US" sz="2400" dirty="0"/>
              <a:t> V.C 4-6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		    </a:t>
            </a:r>
            <a:r>
              <a:rPr lang="en-US" sz="2400" dirty="0" err="1"/>
              <a:t>scalenus</a:t>
            </a:r>
            <a:r>
              <a:rPr lang="en-US" sz="2400" dirty="0"/>
              <a:t> </a:t>
            </a:r>
            <a:r>
              <a:rPr lang="en-US" sz="2400" dirty="0" err="1"/>
              <a:t>medius</a:t>
            </a:r>
            <a:r>
              <a:rPr lang="en-US" sz="2400" dirty="0"/>
              <a:t>: </a:t>
            </a:r>
            <a:r>
              <a:rPr lang="en-US" sz="2400" dirty="0" err="1"/>
              <a:t>proc.transversus</a:t>
            </a:r>
            <a:r>
              <a:rPr lang="en-US" sz="2400" dirty="0"/>
              <a:t> V.C 3-7</a:t>
            </a:r>
          </a:p>
          <a:p>
            <a:pPr>
              <a:lnSpc>
                <a:spcPct val="90000"/>
              </a:lnSpc>
            </a:pPr>
            <a:r>
              <a:rPr lang="en-US" sz="2400" dirty="0" err="1"/>
              <a:t>Insertio</a:t>
            </a:r>
            <a:r>
              <a:rPr lang="en-US" sz="2400" dirty="0"/>
              <a:t>: </a:t>
            </a:r>
            <a:r>
              <a:rPr lang="en-US" sz="2400" dirty="0" err="1"/>
              <a:t>scalenus</a:t>
            </a:r>
            <a:r>
              <a:rPr lang="en-US" sz="2400" dirty="0"/>
              <a:t> </a:t>
            </a:r>
            <a:r>
              <a:rPr lang="en-US" sz="2400" dirty="0" err="1"/>
              <a:t>dorsalis</a:t>
            </a:r>
            <a:r>
              <a:rPr lang="en-US" sz="2400" dirty="0"/>
              <a:t>: costae 4(</a:t>
            </a:r>
            <a:r>
              <a:rPr lang="en-US" sz="2400" dirty="0" err="1"/>
              <a:t>sapi</a:t>
            </a:r>
            <a:r>
              <a:rPr lang="en-US" sz="2400" dirty="0" smtClean="0"/>
              <a:t>)-2(</a:t>
            </a:r>
            <a:r>
              <a:rPr lang="en-US" sz="2400" dirty="0" err="1" smtClean="0"/>
              <a:t>kambing</a:t>
            </a:r>
            <a:r>
              <a:rPr lang="en-US" sz="2400" dirty="0"/>
              <a:t>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		       </a:t>
            </a:r>
            <a:r>
              <a:rPr lang="id-ID" sz="2400" dirty="0" smtClean="0"/>
              <a:t>  </a:t>
            </a:r>
            <a:r>
              <a:rPr lang="en-US" sz="2400" dirty="0" err="1" smtClean="0"/>
              <a:t>scalenus</a:t>
            </a:r>
            <a:r>
              <a:rPr lang="en-US" sz="2400" dirty="0" smtClean="0"/>
              <a:t> </a:t>
            </a:r>
            <a:r>
              <a:rPr lang="en-US" sz="2400" dirty="0" err="1"/>
              <a:t>medius</a:t>
            </a:r>
            <a:r>
              <a:rPr lang="en-US" sz="2400" dirty="0"/>
              <a:t>: costae 1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err="1"/>
              <a:t>Fungsi</a:t>
            </a:r>
            <a:r>
              <a:rPr lang="en-US" sz="2400" dirty="0"/>
              <a:t>: </a:t>
            </a:r>
            <a:r>
              <a:rPr lang="en-US" sz="2400" dirty="0">
                <a:solidFill>
                  <a:schemeClr val="tx2"/>
                </a:solidFill>
              </a:rPr>
              <a:t>flexor </a:t>
            </a:r>
            <a:r>
              <a:rPr lang="en-US" sz="2400" dirty="0" err="1">
                <a:solidFill>
                  <a:schemeClr val="tx2"/>
                </a:solidFill>
              </a:rPr>
              <a:t>leher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dan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fixasi</a:t>
            </a:r>
            <a:r>
              <a:rPr lang="en-US" sz="2400" dirty="0">
                <a:solidFill>
                  <a:schemeClr val="tx2"/>
                </a:solidFill>
              </a:rPr>
              <a:t> costae </a:t>
            </a:r>
            <a:r>
              <a:rPr lang="en-US" sz="2400" dirty="0"/>
              <a:t>1, </a:t>
            </a:r>
            <a:r>
              <a:rPr lang="en-US" sz="2400" dirty="0" err="1"/>
              <a:t>inspirator</a:t>
            </a:r>
            <a:endParaRPr lang="en-US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229600" cy="5521325"/>
          </a:xfrm>
        </p:spPr>
        <p:txBody>
          <a:bodyPr/>
          <a:lstStyle/>
          <a:p>
            <a:r>
              <a:rPr lang="en-US"/>
              <a:t>Organ yang melintas sepanjang leher adalah: </a:t>
            </a:r>
          </a:p>
          <a:p>
            <a:pPr>
              <a:buFont typeface="Wingdings" pitchFamily="2" charset="2"/>
              <a:buNone/>
            </a:pPr>
            <a:r>
              <a:rPr lang="en-US"/>
              <a:t>	-esophagus</a:t>
            </a:r>
          </a:p>
          <a:p>
            <a:pPr>
              <a:buFont typeface="Wingdings" pitchFamily="2" charset="2"/>
              <a:buNone/>
            </a:pPr>
            <a:r>
              <a:rPr lang="en-US"/>
              <a:t>	-trachea</a:t>
            </a:r>
          </a:p>
          <a:p>
            <a:pPr>
              <a:buFont typeface="Wingdings" pitchFamily="2" charset="2"/>
              <a:buNone/>
            </a:pPr>
            <a:r>
              <a:rPr lang="en-US"/>
              <a:t>	-glandula thyroid</a:t>
            </a:r>
          </a:p>
          <a:p>
            <a:pPr>
              <a:buFont typeface="Wingdings" pitchFamily="2" charset="2"/>
              <a:buNone/>
            </a:pPr>
            <a:r>
              <a:rPr lang="en-US"/>
              <a:t>	-thymus </a:t>
            </a:r>
          </a:p>
          <a:p>
            <a:pPr>
              <a:buFont typeface="Wingdings" pitchFamily="2" charset="2"/>
              <a:buNone/>
            </a:pPr>
            <a:r>
              <a:rPr lang="en-US"/>
              <a:t>	-Lgl.cervicalis superficialis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3" name="Picture 5" descr="scalenus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0"/>
            <a:ext cx="7924800" cy="6858000"/>
          </a:xfrm>
          <a:noFill/>
          <a:ln/>
        </p:spPr>
      </p:pic>
      <p:cxnSp>
        <p:nvCxnSpPr>
          <p:cNvPr id="4" name="Straight Arrow Connector 3"/>
          <p:cNvCxnSpPr/>
          <p:nvPr/>
        </p:nvCxnSpPr>
        <p:spPr>
          <a:xfrm rot="5400000" flipH="1" flipV="1">
            <a:off x="2964645" y="4464851"/>
            <a:ext cx="857256" cy="500066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rot="5400000">
            <a:off x="2786050" y="2857496"/>
            <a:ext cx="2000264" cy="142876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 flipH="1" flipV="1">
            <a:off x="3464711" y="4536289"/>
            <a:ext cx="857256" cy="500066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M.Sternocephalicus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err="1"/>
              <a:t>Terdiri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m.sternomandibularis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dan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m.sternomastoideus</a:t>
            </a:r>
            <a:r>
              <a:rPr lang="en-US" sz="2800" dirty="0"/>
              <a:t> </a:t>
            </a:r>
            <a:r>
              <a:rPr lang="en-US" sz="2800" dirty="0" err="1"/>
              <a:t>berlokasi</a:t>
            </a:r>
            <a:r>
              <a:rPr lang="en-US" sz="2800" dirty="0"/>
              <a:t> </a:t>
            </a:r>
            <a:r>
              <a:rPr lang="en-US" sz="2800" dirty="0" err="1"/>
              <a:t>pada</a:t>
            </a:r>
            <a:r>
              <a:rPr lang="en-US" sz="2800" dirty="0"/>
              <a:t> </a:t>
            </a:r>
            <a:r>
              <a:rPr lang="en-US" sz="2800" dirty="0" err="1"/>
              <a:t>batas</a:t>
            </a:r>
            <a:r>
              <a:rPr lang="en-US" sz="2800" dirty="0"/>
              <a:t> ventral </a:t>
            </a:r>
            <a:r>
              <a:rPr lang="en-US" sz="2800" dirty="0" err="1"/>
              <a:t>m.brachicephalicus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V.jugularis</a:t>
            </a:r>
            <a:r>
              <a:rPr lang="en-US" sz="2800" dirty="0"/>
              <a:t> </a:t>
            </a:r>
          </a:p>
          <a:p>
            <a:r>
              <a:rPr lang="en-US" sz="2800" dirty="0" err="1"/>
              <a:t>Origo</a:t>
            </a:r>
            <a:r>
              <a:rPr lang="en-US" sz="2800" dirty="0"/>
              <a:t>: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cartilago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cariniformis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800" dirty="0" err="1"/>
              <a:t>Insertio</a:t>
            </a:r>
            <a:r>
              <a:rPr lang="en-US" sz="2800" dirty="0"/>
              <a:t>: - proc. </a:t>
            </a:r>
            <a:r>
              <a:rPr lang="en-US" sz="2800" dirty="0" err="1"/>
              <a:t>Mastoideus</a:t>
            </a:r>
            <a:r>
              <a:rPr lang="en-US" sz="2800" dirty="0"/>
              <a:t> </a:t>
            </a:r>
            <a:r>
              <a:rPr lang="en-US" sz="2800" dirty="0" err="1"/>
              <a:t>os</a:t>
            </a:r>
            <a:r>
              <a:rPr lang="en-US" sz="2800" dirty="0"/>
              <a:t> </a:t>
            </a:r>
            <a:r>
              <a:rPr lang="en-US" sz="2800" dirty="0" err="1"/>
              <a:t>temporalis</a:t>
            </a:r>
            <a:r>
              <a:rPr lang="en-US" sz="2800" dirty="0"/>
              <a:t> 		  	 (</a:t>
            </a:r>
            <a:r>
              <a:rPr lang="en-US" sz="2800" dirty="0" err="1"/>
              <a:t>sapi</a:t>
            </a:r>
            <a:r>
              <a:rPr lang="en-US" sz="2800" dirty="0"/>
              <a:t>, </a:t>
            </a:r>
            <a:r>
              <a:rPr lang="en-US" sz="2800" dirty="0" err="1"/>
              <a:t>kambing</a:t>
            </a:r>
            <a:r>
              <a:rPr lang="en-US" sz="2800" dirty="0"/>
              <a:t>, </a:t>
            </a:r>
            <a:r>
              <a:rPr lang="en-US" sz="2800" dirty="0" err="1"/>
              <a:t>domba</a:t>
            </a:r>
            <a:r>
              <a:rPr lang="en-US" sz="2800" dirty="0"/>
              <a:t>)</a:t>
            </a:r>
          </a:p>
          <a:p>
            <a:pPr>
              <a:buFont typeface="Wingdings" pitchFamily="2" charset="2"/>
              <a:buNone/>
            </a:pPr>
            <a:r>
              <a:rPr lang="en-US" sz="2800" dirty="0"/>
              <a:t>		        - </a:t>
            </a:r>
            <a:r>
              <a:rPr lang="en-US" sz="2800" dirty="0" err="1"/>
              <a:t>arcus</a:t>
            </a:r>
            <a:r>
              <a:rPr lang="en-US" sz="2800" dirty="0"/>
              <a:t> </a:t>
            </a:r>
            <a:r>
              <a:rPr lang="en-US" sz="2800" dirty="0" err="1"/>
              <a:t>zygomaticus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fascia 		  	 </a:t>
            </a:r>
            <a:r>
              <a:rPr lang="en-US" sz="2800" dirty="0" err="1"/>
              <a:t>m.masseter</a:t>
            </a:r>
            <a:r>
              <a:rPr lang="en-US" sz="2800" dirty="0"/>
              <a:t> (</a:t>
            </a:r>
            <a:r>
              <a:rPr lang="en-US" sz="2800" dirty="0" err="1"/>
              <a:t>sapi</a:t>
            </a:r>
            <a:r>
              <a:rPr lang="en-US" sz="2800" dirty="0"/>
              <a:t>, </a:t>
            </a:r>
            <a:r>
              <a:rPr lang="en-US" sz="2800" dirty="0" err="1"/>
              <a:t>kambing</a:t>
            </a:r>
            <a:r>
              <a:rPr lang="en-US" sz="2800" dirty="0"/>
              <a:t>)</a:t>
            </a:r>
          </a:p>
          <a:p>
            <a:r>
              <a:rPr lang="en-US" sz="2800" dirty="0" err="1"/>
              <a:t>Fungsi</a:t>
            </a:r>
            <a:r>
              <a:rPr lang="en-US" sz="2800" dirty="0"/>
              <a:t>: flexor </a:t>
            </a:r>
            <a:r>
              <a:rPr lang="en-US" sz="2800" dirty="0" err="1"/>
              <a:t>kepala-leher</a:t>
            </a:r>
            <a:r>
              <a:rPr lang="en-US" sz="2800" dirty="0"/>
              <a:t> </a:t>
            </a:r>
            <a:r>
              <a:rPr lang="en-US" sz="2800" dirty="0" err="1"/>
              <a:t>saat</a:t>
            </a:r>
            <a:r>
              <a:rPr lang="en-US" sz="2800" dirty="0"/>
              <a:t> </a:t>
            </a:r>
            <a:r>
              <a:rPr lang="en-US" sz="2800" dirty="0" err="1"/>
              <a:t>bekerja</a:t>
            </a:r>
            <a:r>
              <a:rPr lang="en-US" sz="2800" dirty="0"/>
              <a:t> bilateral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1" name="Picture 5" descr="collum lap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0"/>
            <a:ext cx="8077200" cy="6858000"/>
          </a:xfrm>
          <a:noFill/>
          <a:ln/>
        </p:spPr>
      </p:pic>
      <p:cxnSp>
        <p:nvCxnSpPr>
          <p:cNvPr id="4" name="Straight Arrow Connector 3"/>
          <p:cNvCxnSpPr/>
          <p:nvPr/>
        </p:nvCxnSpPr>
        <p:spPr>
          <a:xfrm rot="5400000" flipH="1" flipV="1">
            <a:off x="1214414" y="3857628"/>
            <a:ext cx="1071570" cy="928694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KH-UB 2011\KULIAH\anatomi\ANATOMI II\REGIO COLLI (KULIAH ANVET II)\picture regio collum\collum ventral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0"/>
            <a:ext cx="664373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>
                <a:solidFill>
                  <a:srgbClr val="FF3300"/>
                </a:solidFill>
              </a:rPr>
              <a:t>IV. OTOT PENGGERAK </a:t>
            </a:r>
            <a:br>
              <a:rPr lang="en-US" sz="4000">
                <a:solidFill>
                  <a:srgbClr val="FF3300"/>
                </a:solidFill>
              </a:rPr>
            </a:br>
            <a:r>
              <a:rPr lang="en-US" sz="4000">
                <a:solidFill>
                  <a:srgbClr val="FF3300"/>
                </a:solidFill>
              </a:rPr>
              <a:t>OS. HYOIDEUS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Otot penggerak os hyoideus (tulang lidah) berfungsi saat menelan/mengatur nafas. Otot ini pipih-panjang melekat pada trachea. Prtautannya dari os.hyoideus atau cartilago larynx/pharynx menuju sternum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M.Sternothyrohyoideus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Melekat di lateroventral trachea, terdiri dari m.sternothyroideus di lateral dan sternohyoideus di ventral</a:t>
            </a:r>
          </a:p>
          <a:p>
            <a:pPr>
              <a:lnSpc>
                <a:spcPct val="90000"/>
              </a:lnSpc>
            </a:pPr>
            <a:r>
              <a:rPr lang="en-US" sz="2800"/>
              <a:t>Origo: manubrium sterni</a:t>
            </a:r>
          </a:p>
          <a:p>
            <a:pPr>
              <a:lnSpc>
                <a:spcPct val="90000"/>
              </a:lnSpc>
            </a:pPr>
            <a:r>
              <a:rPr lang="en-US" sz="2800"/>
              <a:t>Insertio: cartilago thyroidea larynx dan 		        proc.Lingualis os basihyoideus</a:t>
            </a:r>
          </a:p>
          <a:p>
            <a:pPr>
              <a:lnSpc>
                <a:spcPct val="90000"/>
              </a:lnSpc>
            </a:pPr>
            <a:r>
              <a:rPr lang="en-US" sz="2800"/>
              <a:t>Fungsi: menarik os. Hyoid dan larynx ke caudal 	       waktu menelan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8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/>
              <a:t>		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9" name="Picture 5" descr="collum ventral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0"/>
            <a:ext cx="8229600" cy="6858000"/>
          </a:xfrm>
          <a:noFill/>
          <a:ln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M.Omohyoideus (m.cervicohyoideus)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Merentang dari os.hyoideus menyilang di bawah m.sternomastoideus</a:t>
            </a:r>
          </a:p>
          <a:p>
            <a:r>
              <a:rPr lang="en-US"/>
              <a:t>Origo: proc.transversus V.C. 3-4</a:t>
            </a:r>
          </a:p>
          <a:p>
            <a:r>
              <a:rPr lang="en-US"/>
              <a:t>Insertio: proc.lingualis os basohyoideus</a:t>
            </a:r>
          </a:p>
          <a:p>
            <a:r>
              <a:rPr lang="en-US"/>
              <a:t>Fungsi: menarik os hyoid dan larynx ke 		caudal waktu menelan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5" descr="collum ventral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0"/>
            <a:ext cx="6553200" cy="6858000"/>
          </a:xfrm>
          <a:noFill/>
          <a:ln/>
        </p:spPr>
      </p:pic>
      <p:cxnSp>
        <p:nvCxnSpPr>
          <p:cNvPr id="4" name="Straight Arrow Connector 3"/>
          <p:cNvCxnSpPr/>
          <p:nvPr/>
        </p:nvCxnSpPr>
        <p:spPr>
          <a:xfrm rot="10800000" flipV="1">
            <a:off x="4500562" y="1000108"/>
            <a:ext cx="1428760" cy="1000132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4000" dirty="0" smtClean="0"/>
              <a:t>M. sternohyoideus</a:t>
            </a:r>
            <a:endParaRPr lang="en-US" sz="4000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Merenta</a:t>
            </a:r>
            <a:r>
              <a:rPr lang="id-ID" dirty="0" smtClean="0"/>
              <a:t>ng pada daerah ventral vertebrae cervical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2857496"/>
            <a:ext cx="8229600" cy="240505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2800" dirty="0"/>
              <a:t>FUNGSI UMUM OTOT PADA REGIO COLLI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dirty="0"/>
              <a:t>	1.	</a:t>
            </a:r>
            <a:r>
              <a:rPr lang="en-US" sz="2800" dirty="0" err="1"/>
              <a:t>Menghubungkan</a:t>
            </a:r>
            <a:r>
              <a:rPr lang="en-US" sz="2800" dirty="0"/>
              <a:t> </a:t>
            </a:r>
            <a:r>
              <a:rPr lang="en-US" sz="2800" dirty="0" err="1"/>
              <a:t>kepala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tubuh</a:t>
            </a:r>
            <a:endParaRPr lang="en-US" sz="2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dirty="0"/>
              <a:t>	2.	</a:t>
            </a:r>
            <a:r>
              <a:rPr lang="en-US" sz="2800" dirty="0" err="1"/>
              <a:t>Memelihara</a:t>
            </a:r>
            <a:r>
              <a:rPr lang="en-US" sz="2800" dirty="0"/>
              <a:t> </a:t>
            </a:r>
            <a:r>
              <a:rPr lang="en-US" sz="2800" dirty="0" err="1"/>
              <a:t>keseimbangan</a:t>
            </a:r>
            <a:r>
              <a:rPr lang="en-US" sz="2800" dirty="0"/>
              <a:t> </a:t>
            </a:r>
            <a:r>
              <a:rPr lang="en-US" sz="2800" dirty="0" err="1"/>
              <a:t>tubuh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	</a:t>
            </a:r>
            <a:r>
              <a:rPr lang="en-US" sz="2800" dirty="0" err="1"/>
              <a:t>mengatur</a:t>
            </a:r>
            <a:r>
              <a:rPr lang="en-US" sz="2800" dirty="0"/>
              <a:t> </a:t>
            </a:r>
            <a:r>
              <a:rPr lang="en-US" sz="2800" dirty="0" err="1"/>
              <a:t>arah</a:t>
            </a:r>
            <a:r>
              <a:rPr lang="en-US" sz="2800" dirty="0"/>
              <a:t> </a:t>
            </a:r>
            <a:r>
              <a:rPr lang="en-US" sz="2800" dirty="0" err="1"/>
              <a:t>saat</a:t>
            </a:r>
            <a:r>
              <a:rPr lang="en-US" sz="2800" dirty="0"/>
              <a:t> </a:t>
            </a:r>
            <a:r>
              <a:rPr lang="en-US" sz="2800" dirty="0" err="1"/>
              <a:t>berjalan</a:t>
            </a:r>
            <a:r>
              <a:rPr lang="en-US" sz="2800" dirty="0"/>
              <a:t> </a:t>
            </a:r>
            <a:r>
              <a:rPr lang="en-US" sz="2800" dirty="0" err="1"/>
              <a:t>serta</a:t>
            </a:r>
            <a:r>
              <a:rPr lang="en-US" sz="2800" dirty="0"/>
              <a:t> 	</a:t>
            </a:r>
            <a:r>
              <a:rPr lang="en-US" sz="2800" dirty="0" err="1"/>
              <a:t>melakukan</a:t>
            </a:r>
            <a:r>
              <a:rPr lang="en-US" sz="2800" dirty="0"/>
              <a:t> </a:t>
            </a:r>
            <a:r>
              <a:rPr lang="en-US" sz="2800" dirty="0" err="1"/>
              <a:t>gerakan</a:t>
            </a:r>
            <a:r>
              <a:rPr lang="en-US" sz="2800" dirty="0"/>
              <a:t> </a:t>
            </a:r>
            <a:r>
              <a:rPr lang="en-US" sz="2800" dirty="0" err="1"/>
              <a:t>tertentu</a:t>
            </a:r>
            <a:r>
              <a:rPr lang="en-US" sz="2800" dirty="0"/>
              <a:t>  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/>
          <a:lstStyle/>
          <a:p>
            <a:r>
              <a:rPr lang="id-ID" dirty="0" smtClean="0"/>
              <a:t>FUNGSI REGIO COLLI</a:t>
            </a:r>
            <a:endParaRPr lang="id-ID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ORGAN DI LEHER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TRACHEA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	</a:t>
            </a:r>
            <a:r>
              <a:rPr lang="en-US" dirty="0" err="1"/>
              <a:t>bermula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larynx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berjalan</a:t>
            </a:r>
            <a:r>
              <a:rPr lang="en-US" dirty="0"/>
              <a:t> </a:t>
            </a:r>
            <a:r>
              <a:rPr lang="en-US" dirty="0" err="1"/>
              <a:t>sepanjang</a:t>
            </a:r>
            <a:r>
              <a:rPr lang="en-US" dirty="0"/>
              <a:t> ventral </a:t>
            </a:r>
            <a:r>
              <a:rPr lang="en-US" dirty="0" err="1"/>
              <a:t>leher</a:t>
            </a:r>
            <a:r>
              <a:rPr lang="en-US" dirty="0"/>
              <a:t> </a:t>
            </a:r>
            <a:r>
              <a:rPr lang="en-US" dirty="0" err="1"/>
              <a:t>hingga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rongga</a:t>
            </a:r>
            <a:r>
              <a:rPr lang="en-US" dirty="0"/>
              <a:t> thorax </a:t>
            </a:r>
            <a:r>
              <a:rPr lang="en-US" dirty="0" err="1"/>
              <a:t>sebatas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costae IV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dan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cenderung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berada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sisi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dexter</a:t>
            </a:r>
            <a:r>
              <a:rPr lang="en-US" dirty="0"/>
              <a:t>. Trachea </a:t>
            </a:r>
            <a:r>
              <a:rPr lang="en-US" dirty="0" err="1"/>
              <a:t>dan</a:t>
            </a:r>
            <a:r>
              <a:rPr lang="en-US" dirty="0"/>
              <a:t> esophagus </a:t>
            </a:r>
            <a:r>
              <a:rPr lang="en-US" dirty="0" err="1"/>
              <a:t>diapit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a. </a:t>
            </a:r>
            <a:r>
              <a:rPr lang="en-US" dirty="0" err="1"/>
              <a:t>carotis</a:t>
            </a:r>
            <a:r>
              <a:rPr lang="en-US" dirty="0"/>
              <a:t> </a:t>
            </a:r>
            <a:r>
              <a:rPr lang="en-US" dirty="0" err="1"/>
              <a:t>communis</a:t>
            </a:r>
            <a:r>
              <a:rPr lang="en-US" dirty="0"/>
              <a:t>, </a:t>
            </a:r>
            <a:r>
              <a:rPr lang="en-US" dirty="0" err="1"/>
              <a:t>N.vagosymphaticus</a:t>
            </a:r>
            <a:r>
              <a:rPr lang="en-US" dirty="0"/>
              <a:t>,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	N. </a:t>
            </a:r>
            <a:r>
              <a:rPr lang="en-US" dirty="0" err="1"/>
              <a:t>laryngealis</a:t>
            </a:r>
            <a:r>
              <a:rPr lang="en-US" dirty="0"/>
              <a:t> </a:t>
            </a:r>
            <a:r>
              <a:rPr lang="en-US" dirty="0" err="1"/>
              <a:t>caudalis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V. </a:t>
            </a:r>
            <a:r>
              <a:rPr lang="en-US" dirty="0" err="1"/>
              <a:t>jugularis</a:t>
            </a:r>
            <a:r>
              <a:rPr lang="en-US" dirty="0"/>
              <a:t> </a:t>
            </a:r>
            <a:r>
              <a:rPr lang="en-US" dirty="0" err="1"/>
              <a:t>kanan</a:t>
            </a:r>
            <a:r>
              <a:rPr lang="en-US" dirty="0"/>
              <a:t>/</a:t>
            </a:r>
            <a:r>
              <a:rPr lang="en-US" dirty="0" err="1"/>
              <a:t>kiri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posisi</a:t>
            </a:r>
            <a:r>
              <a:rPr lang="en-US" dirty="0"/>
              <a:t> dorsal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229600" cy="57499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ESOPHAGUS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	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musculomembranosus</a:t>
            </a:r>
            <a:r>
              <a:rPr lang="en-US" dirty="0"/>
              <a:t> yang </a:t>
            </a:r>
            <a:r>
              <a:rPr lang="en-US" dirty="0" err="1"/>
              <a:t>membentang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pharynx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lambung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posisi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dorsal </a:t>
            </a:r>
            <a:r>
              <a:rPr lang="en-US" dirty="0" err="1"/>
              <a:t>dari</a:t>
            </a:r>
            <a:r>
              <a:rPr lang="en-US" dirty="0"/>
              <a:t> trachea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cenderung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sinister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serta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berada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ventral m.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longus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colli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/>
              <a:t>diapit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A.carotis</a:t>
            </a:r>
            <a:r>
              <a:rPr lang="en-US" dirty="0"/>
              <a:t> </a:t>
            </a:r>
            <a:r>
              <a:rPr lang="en-US" dirty="0" err="1"/>
              <a:t>communis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V.Jugularis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	</a:t>
            </a:r>
            <a:r>
              <a:rPr lang="en-US" dirty="0" err="1"/>
              <a:t>berawal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v. </a:t>
            </a:r>
            <a:r>
              <a:rPr lang="en-US" dirty="0" err="1"/>
              <a:t>maxillaris</a:t>
            </a:r>
            <a:r>
              <a:rPr lang="en-US" dirty="0"/>
              <a:t> </a:t>
            </a:r>
            <a:r>
              <a:rPr lang="en-US" dirty="0" err="1"/>
              <a:t>menempati</a:t>
            </a:r>
            <a:r>
              <a:rPr lang="en-US" dirty="0"/>
              <a:t> </a:t>
            </a:r>
            <a:r>
              <a:rPr lang="en-US" dirty="0" err="1"/>
              <a:t>sepanjang</a:t>
            </a:r>
            <a:r>
              <a:rPr lang="en-US" dirty="0"/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sulcus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jugularis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yang </a:t>
            </a:r>
            <a:r>
              <a:rPr lang="en-US" dirty="0" err="1"/>
              <a:t>dibentuk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brachiocephalicus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dorsal)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dan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sternocephalicus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ventral)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9" name="Picture 5" descr="collum cross dissection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0"/>
            <a:ext cx="8153400" cy="6858000"/>
          </a:xfrm>
          <a:noFill/>
          <a:ln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5673725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A.CAROTIS COMMUNIS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	</a:t>
            </a:r>
            <a:r>
              <a:rPr lang="en-US" dirty="0" err="1"/>
              <a:t>Berasal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truncus</a:t>
            </a:r>
            <a:r>
              <a:rPr lang="en-US" dirty="0"/>
              <a:t> </a:t>
            </a:r>
            <a:r>
              <a:rPr lang="en-US" dirty="0" err="1"/>
              <a:t>bicaroticus</a:t>
            </a:r>
            <a:r>
              <a:rPr lang="en-US" dirty="0"/>
              <a:t> yang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cabangkan</a:t>
            </a:r>
            <a:r>
              <a:rPr lang="en-US" dirty="0"/>
              <a:t> </a:t>
            </a:r>
            <a:r>
              <a:rPr lang="en-US" dirty="0" err="1"/>
              <a:t>truncus</a:t>
            </a:r>
            <a:r>
              <a:rPr lang="en-US" dirty="0"/>
              <a:t> </a:t>
            </a:r>
            <a:r>
              <a:rPr lang="en-US" dirty="0" err="1"/>
              <a:t>brachicephalicus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cranial thorax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	</a:t>
            </a:r>
            <a:r>
              <a:rPr lang="en-US" u="sng" dirty="0" err="1"/>
              <a:t>Pada</a:t>
            </a:r>
            <a:r>
              <a:rPr lang="en-US" u="sng" dirty="0"/>
              <a:t> </a:t>
            </a:r>
            <a:r>
              <a:rPr lang="en-US" u="sng" dirty="0" err="1">
                <a:solidFill>
                  <a:schemeClr val="accent6">
                    <a:lumMod val="75000"/>
                  </a:schemeClr>
                </a:solidFill>
              </a:rPr>
              <a:t>leher</a:t>
            </a:r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u="sng" dirty="0" err="1">
                <a:solidFill>
                  <a:schemeClr val="accent6">
                    <a:lumMod val="75000"/>
                  </a:schemeClr>
                </a:solidFill>
              </a:rPr>
              <a:t>kiri</a:t>
            </a:r>
            <a:r>
              <a:rPr lang="en-US" dirty="0"/>
              <a:t>: </a:t>
            </a:r>
            <a:r>
              <a:rPr lang="en-US" dirty="0" err="1"/>
              <a:t>diapit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esophagus</a:t>
            </a:r>
            <a:r>
              <a:rPr lang="en-US" dirty="0"/>
              <a:t> (</a:t>
            </a:r>
            <a:r>
              <a:rPr lang="en-US" dirty="0" err="1"/>
              <a:t>di</a:t>
            </a:r>
            <a:r>
              <a:rPr lang="en-US" dirty="0"/>
              <a:t> medial)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vena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jugularis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m.sternocephalicus</a:t>
            </a:r>
            <a:r>
              <a:rPr lang="en-US" dirty="0"/>
              <a:t> (</a:t>
            </a:r>
            <a:r>
              <a:rPr lang="en-US" dirty="0" err="1"/>
              <a:t>di</a:t>
            </a:r>
            <a:r>
              <a:rPr lang="en-US" dirty="0"/>
              <a:t> lateral)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	</a:t>
            </a:r>
            <a:r>
              <a:rPr lang="en-US" u="sng" dirty="0" err="1"/>
              <a:t>Pada</a:t>
            </a:r>
            <a:r>
              <a:rPr lang="en-US" u="sng" dirty="0"/>
              <a:t> </a:t>
            </a:r>
            <a:r>
              <a:rPr lang="en-US" u="sng" dirty="0" err="1">
                <a:solidFill>
                  <a:schemeClr val="accent6">
                    <a:lumMod val="75000"/>
                  </a:schemeClr>
                </a:solidFill>
              </a:rPr>
              <a:t>leher</a:t>
            </a:r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u="sng" dirty="0" err="1">
                <a:solidFill>
                  <a:schemeClr val="accent6">
                    <a:lumMod val="75000"/>
                  </a:schemeClr>
                </a:solidFill>
              </a:rPr>
              <a:t>kanan</a:t>
            </a:r>
            <a:r>
              <a:rPr lang="en-US" dirty="0"/>
              <a:t>: </a:t>
            </a:r>
            <a:r>
              <a:rPr lang="en-US" dirty="0" err="1"/>
              <a:t>diapit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trachea</a:t>
            </a:r>
            <a:r>
              <a:rPr lang="en-US" dirty="0"/>
              <a:t> (</a:t>
            </a:r>
            <a:r>
              <a:rPr lang="en-US" dirty="0" err="1"/>
              <a:t>di</a:t>
            </a:r>
            <a:r>
              <a:rPr lang="en-US" dirty="0"/>
              <a:t> medial)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V.jugularis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m.sternocephalicus</a:t>
            </a:r>
            <a:r>
              <a:rPr lang="en-US" dirty="0"/>
              <a:t> (</a:t>
            </a:r>
            <a:r>
              <a:rPr lang="en-US" dirty="0" err="1"/>
              <a:t>di</a:t>
            </a:r>
            <a:r>
              <a:rPr lang="en-US" dirty="0"/>
              <a:t> lateral)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826125"/>
          </a:xfrm>
        </p:spPr>
        <p:txBody>
          <a:bodyPr/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N.VAGOSYMPHATICUS</a:t>
            </a:r>
          </a:p>
          <a:p>
            <a:pPr>
              <a:buFont typeface="Wingdings" pitchFamily="2" charset="2"/>
              <a:buNone/>
            </a:pPr>
            <a:r>
              <a:rPr lang="en-US" sz="2800" dirty="0"/>
              <a:t>	</a:t>
            </a:r>
            <a:r>
              <a:rPr lang="en-US" sz="2800" dirty="0" err="1"/>
              <a:t>merupakan</a:t>
            </a:r>
            <a:r>
              <a:rPr lang="en-US" sz="2800" dirty="0"/>
              <a:t> </a:t>
            </a:r>
            <a:r>
              <a:rPr lang="en-US" sz="2800" dirty="0" err="1"/>
              <a:t>anastomose</a:t>
            </a:r>
            <a:r>
              <a:rPr lang="en-US" sz="2800" dirty="0"/>
              <a:t> </a:t>
            </a:r>
            <a:r>
              <a:rPr lang="en-US" sz="2800" dirty="0" err="1"/>
              <a:t>antara</a:t>
            </a:r>
            <a:r>
              <a:rPr lang="en-US" sz="2800" dirty="0"/>
              <a:t> </a:t>
            </a:r>
            <a:r>
              <a:rPr lang="en-US" sz="2800" dirty="0" err="1"/>
              <a:t>N.vagus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trunchus</a:t>
            </a:r>
            <a:r>
              <a:rPr lang="en-US" sz="2800" dirty="0"/>
              <a:t> </a:t>
            </a:r>
            <a:r>
              <a:rPr lang="en-US" sz="2800" dirty="0" err="1"/>
              <a:t>symphaticus</a:t>
            </a:r>
            <a:r>
              <a:rPr lang="en-US" sz="2800" dirty="0"/>
              <a:t> yang </a:t>
            </a:r>
            <a:r>
              <a:rPr lang="en-US" sz="2800" dirty="0" err="1"/>
              <a:t>melekat</a:t>
            </a:r>
            <a:r>
              <a:rPr lang="en-US" sz="2800" dirty="0"/>
              <a:t> </a:t>
            </a:r>
            <a:r>
              <a:rPr lang="en-US" sz="2800" dirty="0" err="1"/>
              <a:t>erat</a:t>
            </a:r>
            <a:r>
              <a:rPr lang="en-US" sz="2800" dirty="0"/>
              <a:t> </a:t>
            </a:r>
            <a:r>
              <a:rPr lang="en-US" sz="2800" dirty="0" err="1"/>
              <a:t>pada</a:t>
            </a:r>
            <a:r>
              <a:rPr lang="en-US" sz="2800" dirty="0"/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a.carotis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communis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N.ACESSORIUS</a:t>
            </a:r>
          </a:p>
          <a:p>
            <a:pPr>
              <a:buFont typeface="Wingdings" pitchFamily="2" charset="2"/>
              <a:buNone/>
            </a:pPr>
            <a:r>
              <a:rPr lang="en-US" sz="2800" dirty="0"/>
              <a:t>	</a:t>
            </a:r>
            <a:r>
              <a:rPr lang="en-US" sz="2800" dirty="0" err="1"/>
              <a:t>terlihat</a:t>
            </a:r>
            <a:r>
              <a:rPr lang="en-US" sz="2800" dirty="0"/>
              <a:t> 1,5 cm </a:t>
            </a:r>
            <a:r>
              <a:rPr lang="en-US" sz="2800" dirty="0" err="1"/>
              <a:t>di</a:t>
            </a:r>
            <a:r>
              <a:rPr lang="en-US" sz="2800" dirty="0"/>
              <a:t> ventral </a:t>
            </a:r>
            <a:r>
              <a:rPr lang="en-US" sz="2800" dirty="0" err="1"/>
              <a:t>alae</a:t>
            </a:r>
            <a:r>
              <a:rPr lang="en-US" sz="2800" dirty="0"/>
              <a:t> </a:t>
            </a:r>
            <a:r>
              <a:rPr lang="en-US" sz="2800" dirty="0" err="1"/>
              <a:t>atlantis</a:t>
            </a:r>
            <a:endParaRPr lang="en-US" sz="2800" dirty="0"/>
          </a:p>
          <a:p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Ni.CERVICALIS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sz="2800" dirty="0"/>
              <a:t>	</a:t>
            </a:r>
            <a:r>
              <a:rPr lang="en-US" sz="2800" dirty="0" err="1"/>
              <a:t>terdapat</a:t>
            </a:r>
            <a:r>
              <a:rPr lang="en-US" sz="2800" dirty="0"/>
              <a:t> 7 </a:t>
            </a:r>
            <a:r>
              <a:rPr lang="en-US" sz="2800" dirty="0" err="1"/>
              <a:t>buah</a:t>
            </a:r>
            <a:r>
              <a:rPr lang="en-US" sz="2800" dirty="0"/>
              <a:t> yang </a:t>
            </a:r>
            <a:r>
              <a:rPr lang="en-US" sz="2800" dirty="0" err="1"/>
              <a:t>menyebar</a:t>
            </a:r>
            <a:r>
              <a:rPr lang="en-US" sz="2800" dirty="0"/>
              <a:t> </a:t>
            </a:r>
            <a:r>
              <a:rPr lang="en-US" sz="2800" dirty="0" err="1"/>
              <a:t>pada</a:t>
            </a:r>
            <a:r>
              <a:rPr lang="en-US" sz="2800" dirty="0"/>
              <a:t> </a:t>
            </a:r>
            <a:r>
              <a:rPr lang="en-US" sz="2800" dirty="0" err="1"/>
              <a:t>regio</a:t>
            </a:r>
            <a:r>
              <a:rPr lang="en-US" sz="2800" dirty="0"/>
              <a:t> </a:t>
            </a:r>
            <a:r>
              <a:rPr lang="en-US" sz="2800" dirty="0" err="1"/>
              <a:t>colli</a:t>
            </a:r>
            <a:endParaRPr lang="en-US" sz="2800" dirty="0"/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N.LARYNGEUS CAUDALIS</a:t>
            </a:r>
          </a:p>
          <a:p>
            <a:pPr>
              <a:buFont typeface="Wingdings" pitchFamily="2" charset="2"/>
              <a:buNone/>
            </a:pPr>
            <a:r>
              <a:rPr lang="en-US" sz="2800" dirty="0"/>
              <a:t>	</a:t>
            </a:r>
            <a:r>
              <a:rPr lang="en-US" sz="2800" dirty="0" err="1"/>
              <a:t>merupakan</a:t>
            </a:r>
            <a:r>
              <a:rPr lang="en-US" sz="2800" dirty="0"/>
              <a:t> </a:t>
            </a:r>
            <a:r>
              <a:rPr lang="en-US" sz="2800" dirty="0" err="1"/>
              <a:t>cabang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N.vagus</a:t>
            </a:r>
            <a:r>
              <a:rPr lang="en-US" sz="2800" dirty="0"/>
              <a:t>, </a:t>
            </a:r>
            <a:r>
              <a:rPr lang="en-US" sz="2800" dirty="0" err="1"/>
              <a:t>posisinya</a:t>
            </a:r>
            <a:r>
              <a:rPr lang="en-US" sz="2800" dirty="0"/>
              <a:t> </a:t>
            </a:r>
            <a:r>
              <a:rPr lang="en-US" sz="2800" dirty="0" err="1"/>
              <a:t>di</a:t>
            </a:r>
            <a:r>
              <a:rPr lang="en-US" sz="2800" dirty="0"/>
              <a:t> </a:t>
            </a:r>
            <a:r>
              <a:rPr lang="en-US" sz="2800" dirty="0" err="1"/>
              <a:t>ventrolateral</a:t>
            </a:r>
            <a:r>
              <a:rPr lang="en-US" sz="2800" dirty="0"/>
              <a:t> trachea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5" name="Picture 5" descr="collum arteri, vena, nervus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0"/>
            <a:ext cx="7696200" cy="6858000"/>
          </a:xfrm>
          <a:noFill/>
          <a:ln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292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THYMUS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	</a:t>
            </a:r>
            <a:r>
              <a:rPr lang="en-US" sz="2800" dirty="0" err="1"/>
              <a:t>berkembang</a:t>
            </a:r>
            <a:r>
              <a:rPr lang="en-US" sz="2800" dirty="0"/>
              <a:t> </a:t>
            </a:r>
            <a:r>
              <a:rPr lang="en-US" sz="2800" dirty="0" err="1"/>
              <a:t>pada</a:t>
            </a:r>
            <a:r>
              <a:rPr lang="en-US" sz="2800" dirty="0"/>
              <a:t> </a:t>
            </a:r>
            <a:r>
              <a:rPr lang="en-US" sz="2800" dirty="0" err="1"/>
              <a:t>hewan</a:t>
            </a:r>
            <a:r>
              <a:rPr lang="en-US" sz="2800" dirty="0"/>
              <a:t> </a:t>
            </a:r>
            <a:r>
              <a:rPr lang="en-US" sz="2800" dirty="0" err="1"/>
              <a:t>muda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makin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menyusut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saat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hewan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berumur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satu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tahun</a:t>
            </a:r>
            <a:r>
              <a:rPr lang="en-US" sz="2800" dirty="0"/>
              <a:t>, </a:t>
            </a:r>
            <a:r>
              <a:rPr lang="en-US" sz="2800" dirty="0" err="1"/>
              <a:t>bentuknya</a:t>
            </a:r>
            <a:r>
              <a:rPr lang="en-US" sz="2800" dirty="0"/>
              <a:t> </a:t>
            </a:r>
            <a:r>
              <a:rPr lang="en-US" sz="2800" dirty="0" err="1"/>
              <a:t>berlobus-lobus</a:t>
            </a:r>
            <a:r>
              <a:rPr lang="en-US" sz="2800" dirty="0"/>
              <a:t>, </a:t>
            </a:r>
            <a:r>
              <a:rPr lang="en-US" sz="2800" dirty="0" err="1"/>
              <a:t>bagian</a:t>
            </a:r>
            <a:r>
              <a:rPr lang="en-US" sz="2800" dirty="0"/>
              <a:t> cervical </a:t>
            </a:r>
            <a:r>
              <a:rPr lang="en-US" sz="2800" dirty="0" err="1"/>
              <a:t>merentang</a:t>
            </a:r>
            <a:r>
              <a:rPr lang="en-US" sz="2800" dirty="0"/>
              <a:t> </a:t>
            </a:r>
            <a:r>
              <a:rPr lang="en-US" sz="2800" dirty="0" err="1"/>
              <a:t>di</a:t>
            </a:r>
            <a:r>
              <a:rPr lang="en-US" sz="2800" dirty="0"/>
              <a:t> </a:t>
            </a:r>
            <a:r>
              <a:rPr lang="en-US" sz="2800" dirty="0" err="1"/>
              <a:t>permukaan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medial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v.jugularis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/>
              <a:t>sampai</a:t>
            </a:r>
            <a:r>
              <a:rPr lang="en-US" sz="2800" dirty="0"/>
              <a:t> </a:t>
            </a:r>
            <a:r>
              <a:rPr lang="en-US" sz="2800" dirty="0" err="1"/>
              <a:t>pintu</a:t>
            </a:r>
            <a:r>
              <a:rPr lang="en-US" sz="2800" dirty="0"/>
              <a:t> </a:t>
            </a:r>
            <a:r>
              <a:rPr lang="en-US" sz="2800" dirty="0" err="1"/>
              <a:t>masuk</a:t>
            </a:r>
            <a:r>
              <a:rPr lang="en-US" sz="2800" dirty="0"/>
              <a:t> </a:t>
            </a:r>
            <a:r>
              <a:rPr lang="en-US" sz="2800" dirty="0" err="1"/>
              <a:t>rongga</a:t>
            </a:r>
            <a:r>
              <a:rPr lang="en-US" sz="2800" dirty="0"/>
              <a:t> thorax, </a:t>
            </a:r>
            <a:r>
              <a:rPr lang="en-US" sz="2800" dirty="0" err="1"/>
              <a:t>bagian</a:t>
            </a:r>
            <a:r>
              <a:rPr lang="en-US" sz="2800" dirty="0"/>
              <a:t> </a:t>
            </a:r>
            <a:r>
              <a:rPr lang="en-US" sz="2800" dirty="0" err="1"/>
              <a:t>thoracalis</a:t>
            </a:r>
            <a:r>
              <a:rPr lang="en-US" sz="2800" dirty="0"/>
              <a:t> </a:t>
            </a:r>
            <a:r>
              <a:rPr lang="en-US" sz="2800" dirty="0" err="1"/>
              <a:t>berada</a:t>
            </a:r>
            <a:r>
              <a:rPr lang="en-US" sz="2800" dirty="0"/>
              <a:t> </a:t>
            </a:r>
            <a:r>
              <a:rPr lang="en-US" sz="2800" dirty="0" err="1"/>
              <a:t>di</a:t>
            </a:r>
            <a:r>
              <a:rPr lang="en-US" sz="2800" dirty="0"/>
              <a:t> ventral trachea </a:t>
            </a:r>
            <a:r>
              <a:rPr lang="en-US" sz="2800" dirty="0" err="1"/>
              <a:t>pada</a:t>
            </a:r>
            <a:r>
              <a:rPr lang="en-US" sz="2800" dirty="0"/>
              <a:t> </a:t>
            </a:r>
            <a:r>
              <a:rPr lang="en-US" sz="2800" dirty="0" err="1"/>
              <a:t>mediastinum</a:t>
            </a:r>
            <a:r>
              <a:rPr lang="en-US" sz="2800" dirty="0"/>
              <a:t> </a:t>
            </a:r>
            <a:r>
              <a:rPr lang="en-US" sz="2800" dirty="0" err="1"/>
              <a:t>precardiaca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cranial </a:t>
            </a:r>
            <a:r>
              <a:rPr lang="en-US" sz="2800" dirty="0" err="1"/>
              <a:t>pulmo</a:t>
            </a:r>
            <a:r>
              <a:rPr lang="en-US" sz="2800" dirty="0"/>
              <a:t> </a:t>
            </a:r>
            <a:r>
              <a:rPr lang="en-US" sz="2800" dirty="0" err="1"/>
              <a:t>lobus</a:t>
            </a:r>
            <a:r>
              <a:rPr lang="en-US" sz="2800" dirty="0"/>
              <a:t> </a:t>
            </a:r>
            <a:r>
              <a:rPr lang="en-US" sz="2800" dirty="0" err="1"/>
              <a:t>apicalis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Gld. THYROIDEA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	</a:t>
            </a:r>
            <a:r>
              <a:rPr lang="en-US" sz="2800" dirty="0" err="1"/>
              <a:t>berada</a:t>
            </a:r>
            <a:r>
              <a:rPr lang="en-US" sz="2800" dirty="0"/>
              <a:t> </a:t>
            </a:r>
            <a:r>
              <a:rPr lang="en-US" sz="2800" dirty="0" err="1"/>
              <a:t>di</a:t>
            </a:r>
            <a:r>
              <a:rPr lang="en-US" sz="2800" dirty="0"/>
              <a:t> </a:t>
            </a:r>
            <a:r>
              <a:rPr lang="en-US" sz="2800" dirty="0" err="1"/>
              <a:t>belakang</a:t>
            </a:r>
            <a:r>
              <a:rPr lang="en-US" sz="2800" dirty="0"/>
              <a:t> larynx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melekat</a:t>
            </a:r>
            <a:r>
              <a:rPr lang="en-US" sz="2800" dirty="0"/>
              <a:t> </a:t>
            </a:r>
            <a:r>
              <a:rPr lang="en-US" sz="2800" dirty="0" err="1"/>
              <a:t>pada</a:t>
            </a:r>
            <a:r>
              <a:rPr lang="en-US" sz="2800" dirty="0"/>
              <a:t> </a:t>
            </a:r>
            <a:r>
              <a:rPr lang="en-US" sz="2800" dirty="0" err="1"/>
              <a:t>cartilago</a:t>
            </a:r>
            <a:r>
              <a:rPr lang="en-US" sz="2800" dirty="0"/>
              <a:t> </a:t>
            </a:r>
            <a:r>
              <a:rPr lang="en-US" sz="2800" dirty="0" err="1"/>
              <a:t>tersebut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229600" cy="5749925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LIGAMENTUM NUCHAE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	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berkas</a:t>
            </a:r>
            <a:r>
              <a:rPr lang="en-US" dirty="0"/>
              <a:t> </a:t>
            </a:r>
            <a:r>
              <a:rPr lang="en-US" dirty="0" err="1"/>
              <a:t>jaringan</a:t>
            </a:r>
            <a:r>
              <a:rPr lang="en-US" dirty="0"/>
              <a:t> </a:t>
            </a:r>
            <a:r>
              <a:rPr lang="en-US" dirty="0" err="1"/>
              <a:t>ikat</a:t>
            </a:r>
            <a:r>
              <a:rPr lang="en-US" dirty="0"/>
              <a:t> </a:t>
            </a:r>
            <a:r>
              <a:rPr lang="en-US" dirty="0" err="1"/>
              <a:t>elastis</a:t>
            </a:r>
            <a:r>
              <a:rPr lang="en-US" dirty="0"/>
              <a:t> </a:t>
            </a:r>
            <a:r>
              <a:rPr lang="en-US" dirty="0" err="1"/>
              <a:t>terdiri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pars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funicularis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pars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lamellaris</a:t>
            </a:r>
            <a:r>
              <a:rPr lang="en-US" dirty="0"/>
              <a:t> yang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titik</a:t>
            </a:r>
            <a:r>
              <a:rPr lang="en-US" dirty="0"/>
              <a:t> </a:t>
            </a:r>
            <a:r>
              <a:rPr lang="en-US" dirty="0" err="1"/>
              <a:t>tumpuan</a:t>
            </a:r>
            <a:r>
              <a:rPr lang="en-US" dirty="0"/>
              <a:t> </a:t>
            </a:r>
            <a:r>
              <a:rPr lang="en-US" dirty="0" err="1"/>
              <a:t>penyangga</a:t>
            </a:r>
            <a:r>
              <a:rPr lang="en-US" dirty="0"/>
              <a:t> </a:t>
            </a:r>
            <a:r>
              <a:rPr lang="en-US" dirty="0" err="1"/>
              <a:t>sebagian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kepala</a:t>
            </a:r>
            <a:r>
              <a:rPr lang="en-US" dirty="0"/>
              <a:t>, </a:t>
            </a:r>
            <a:r>
              <a:rPr lang="en-US" dirty="0" err="1"/>
              <a:t>berkembang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ruminansia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kuda</a:t>
            </a:r>
            <a:r>
              <a:rPr lang="en-US" dirty="0"/>
              <a:t>,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pada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babi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anjing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dan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kucing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tidak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berkembang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dengan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baik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1" name="Picture 5" descr="collum lap prof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0"/>
            <a:ext cx="7924800" cy="6858000"/>
          </a:xfrm>
          <a:noFill/>
          <a:ln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PIC\motivasi\never give up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714356"/>
            <a:ext cx="5426708" cy="468901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 rot="20290163">
            <a:off x="2830097" y="4783269"/>
            <a:ext cx="6370655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d-ID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Never Give UP!!!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ucida Calligraphy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FUNGSI REGIO COLLI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en-US" dirty="0" smtClean="0"/>
              <a:t>FUNGSI KHUSUS OTOT PADA REGIO COLLI</a:t>
            </a:r>
          </a:p>
          <a:p>
            <a:pPr>
              <a:lnSpc>
                <a:spcPct val="120000"/>
              </a:lnSpc>
            </a:pPr>
            <a:r>
              <a:rPr lang="en-US" dirty="0" err="1" smtClean="0"/>
              <a:t>Otot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dorsal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leher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extensor</a:t>
            </a:r>
            <a:r>
              <a:rPr lang="id-ID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id-ID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</a:t>
            </a:r>
            <a:r>
              <a:rPr lang="en-US" dirty="0" err="1" smtClean="0"/>
              <a:t>mendongakkan</a:t>
            </a:r>
            <a:r>
              <a:rPr lang="id-ID" dirty="0"/>
              <a:t> </a:t>
            </a:r>
            <a:r>
              <a:rPr lang="en-US" dirty="0" err="1" smtClean="0"/>
              <a:t>kepala</a:t>
            </a:r>
            <a:r>
              <a:rPr lang="en-US" dirty="0" smtClean="0"/>
              <a:t> </a:t>
            </a:r>
            <a:r>
              <a:rPr lang="id-ID" dirty="0" smtClean="0"/>
              <a:t>(</a:t>
            </a:r>
            <a:r>
              <a:rPr lang="en-US" dirty="0" err="1" smtClean="0"/>
              <a:t>diperkuat</a:t>
            </a:r>
            <a:r>
              <a:rPr lang="en-US" dirty="0" smtClean="0"/>
              <a:t> </a:t>
            </a:r>
            <a:r>
              <a:rPr lang="en-US" dirty="0" err="1" smtClean="0"/>
              <a:t>ligamentum</a:t>
            </a:r>
            <a:r>
              <a:rPr lang="en-US" dirty="0" smtClean="0"/>
              <a:t> </a:t>
            </a:r>
            <a:r>
              <a:rPr lang="en-US" dirty="0" err="1" smtClean="0"/>
              <a:t>nuchae</a:t>
            </a:r>
            <a:r>
              <a:rPr lang="id-ID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en-US" dirty="0" err="1" smtClean="0"/>
              <a:t>Otot</a:t>
            </a:r>
            <a:r>
              <a:rPr lang="en-US" dirty="0" smtClean="0"/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axiale</a:t>
            </a:r>
            <a:r>
              <a:rPr lang="en-US" dirty="0" smtClean="0"/>
              <a:t> (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sekitar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vertebrae </a:t>
            </a:r>
            <a:r>
              <a:rPr lang="en-US" dirty="0" err="1" smtClean="0"/>
              <a:t>cervicalis</a:t>
            </a:r>
            <a:r>
              <a:rPr lang="en-US" dirty="0" smtClean="0"/>
              <a:t>)</a:t>
            </a:r>
            <a:r>
              <a:rPr lang="id-ID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extensor </a:t>
            </a:r>
            <a:r>
              <a:rPr lang="en-US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atau</a:t>
            </a:r>
            <a:r>
              <a:rPr lang="en-US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flexor</a:t>
            </a:r>
            <a:r>
              <a:rPr lang="en-US" dirty="0" smtClean="0"/>
              <a:t> </a:t>
            </a:r>
            <a:r>
              <a:rPr lang="id-ID" dirty="0" smtClean="0">
                <a:sym typeface="Wingdings" pitchFamily="2" charset="2"/>
              </a:rPr>
              <a:t> </a:t>
            </a:r>
            <a:r>
              <a:rPr lang="en-US" dirty="0" err="1" smtClean="0"/>
              <a:t>gerak</a:t>
            </a:r>
            <a:r>
              <a:rPr lang="id-ID" dirty="0" smtClean="0"/>
              <a:t> </a:t>
            </a:r>
            <a:r>
              <a:rPr lang="en-US" dirty="0" err="1" smtClean="0"/>
              <a:t>menghentak</a:t>
            </a:r>
            <a:r>
              <a:rPr lang="en-US" dirty="0" smtClean="0"/>
              <a:t> </a:t>
            </a:r>
            <a:r>
              <a:rPr lang="en-US" dirty="0" err="1" smtClean="0"/>
              <a:t>pendek</a:t>
            </a:r>
            <a:r>
              <a:rPr lang="en-US" dirty="0" smtClean="0"/>
              <a:t> </a:t>
            </a:r>
            <a:r>
              <a:rPr lang="en-US" dirty="0" err="1" smtClean="0"/>
              <a:t>cepat</a:t>
            </a:r>
            <a:r>
              <a:rPr lang="en-US" dirty="0" smtClean="0"/>
              <a:t> </a:t>
            </a:r>
            <a:r>
              <a:rPr lang="en-US" dirty="0" err="1" smtClean="0"/>
              <a:t>saat</a:t>
            </a:r>
            <a:r>
              <a:rPr lang="en-US" dirty="0" smtClean="0"/>
              <a:t> </a:t>
            </a:r>
            <a:r>
              <a:rPr lang="en-US" dirty="0" err="1" smtClean="0"/>
              <a:t>menjilati</a:t>
            </a:r>
            <a:r>
              <a:rPr lang="id-ID" dirty="0"/>
              <a:t> </a:t>
            </a:r>
            <a:r>
              <a:rPr lang="en-US" dirty="0" err="1" smtClean="0"/>
              <a:t>punggung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waktu</a:t>
            </a:r>
            <a:r>
              <a:rPr lang="en-US" dirty="0" smtClean="0"/>
              <a:t> </a:t>
            </a:r>
            <a:r>
              <a:rPr lang="en-US" dirty="0" err="1" smtClean="0"/>
              <a:t>menanduk</a:t>
            </a:r>
            <a:r>
              <a:rPr lang="en-US" dirty="0" smtClean="0"/>
              <a:t> (</a:t>
            </a:r>
            <a:r>
              <a:rPr lang="en-US" dirty="0" err="1" smtClean="0"/>
              <a:t>pendek</a:t>
            </a:r>
            <a:r>
              <a:rPr lang="en-US" dirty="0" smtClean="0"/>
              <a:t>, segmental</a:t>
            </a:r>
            <a:r>
              <a:rPr lang="id-ID" dirty="0" smtClean="0"/>
              <a:t>, </a:t>
            </a:r>
            <a:r>
              <a:rPr lang="en-US" dirty="0" err="1" smtClean="0"/>
              <a:t>sangat</a:t>
            </a:r>
            <a:r>
              <a:rPr lang="id-ID" dirty="0" smtClean="0"/>
              <a:t> </a:t>
            </a:r>
            <a:r>
              <a:rPr lang="en-US" dirty="0" err="1" smtClean="0"/>
              <a:t>flexibel</a:t>
            </a:r>
            <a:r>
              <a:rPr lang="id-ID" dirty="0" smtClean="0"/>
              <a:t>)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err="1" smtClean="0"/>
              <a:t>Otot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ventral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leher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flexor </a:t>
            </a:r>
            <a:r>
              <a:rPr lang="id-ID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 </a:t>
            </a:r>
            <a:r>
              <a:rPr lang="en-US" dirty="0" err="1" smtClean="0"/>
              <a:t>menunduk</a:t>
            </a:r>
            <a:r>
              <a:rPr lang="id-ID" dirty="0"/>
              <a:t> </a:t>
            </a:r>
            <a:r>
              <a:rPr lang="id-ID" dirty="0" smtClean="0"/>
              <a:t>(</a:t>
            </a:r>
            <a:r>
              <a:rPr lang="en-US" dirty="0" err="1" smtClean="0"/>
              <a:t>pipih</a:t>
            </a:r>
            <a:r>
              <a:rPr lang="en-US" dirty="0" smtClean="0"/>
              <a:t> </a:t>
            </a:r>
            <a:r>
              <a:rPr lang="en-US" dirty="0" err="1" smtClean="0"/>
              <a:t>panjang</a:t>
            </a:r>
            <a:r>
              <a:rPr lang="id-ID" dirty="0" smtClean="0"/>
              <a:t>)</a:t>
            </a:r>
            <a:endParaRPr lang="en-US" dirty="0" smtClean="0"/>
          </a:p>
          <a:p>
            <a:pPr>
              <a:lnSpc>
                <a:spcPct val="120000"/>
              </a:lnSpc>
              <a:buNone/>
            </a:pPr>
            <a:r>
              <a:rPr lang="en-US" dirty="0" smtClean="0"/>
              <a:t>	</a:t>
            </a:r>
          </a:p>
          <a:p>
            <a:endParaRPr lang="id-ID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Lucida Calligraphy" pitchFamily="66" charset="0"/>
              </a:rPr>
              <a:t>TERIMA KASIH</a:t>
            </a: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SELAMAT BELAJAR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FF3300"/>
                </a:solidFill>
              </a:rPr>
              <a:t>I. OTOT EXTENSOR</a:t>
            </a:r>
            <a:br>
              <a:rPr lang="en-US" sz="4000">
                <a:solidFill>
                  <a:srgbClr val="FF3300"/>
                </a:solidFill>
              </a:rPr>
            </a:br>
            <a:r>
              <a:rPr lang="en-US" sz="4000">
                <a:solidFill>
                  <a:srgbClr val="FF3300"/>
                </a:solidFill>
              </a:rPr>
              <a:t>(DORSOLATERAL)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err="1"/>
              <a:t>Otot-otot</a:t>
            </a:r>
            <a:r>
              <a:rPr lang="en-US" sz="2800" dirty="0"/>
              <a:t> </a:t>
            </a:r>
            <a:r>
              <a:rPr lang="en-US" sz="2800" dirty="0" err="1"/>
              <a:t>ini</a:t>
            </a:r>
            <a:r>
              <a:rPr lang="en-US" sz="2800" dirty="0"/>
              <a:t> </a:t>
            </a:r>
            <a:r>
              <a:rPr lang="en-US" sz="2800" dirty="0" err="1"/>
              <a:t>tersusun</a:t>
            </a:r>
            <a:r>
              <a:rPr lang="en-US" sz="2800" dirty="0"/>
              <a:t> </a:t>
            </a:r>
            <a:r>
              <a:rPr lang="en-US" sz="2800" dirty="0" err="1"/>
              <a:t>berlapis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superficial </a:t>
            </a:r>
            <a:r>
              <a:rPr lang="en-US" sz="2800" dirty="0" err="1"/>
              <a:t>ke</a:t>
            </a:r>
            <a:r>
              <a:rPr lang="en-US" sz="2800" dirty="0"/>
              <a:t> </a:t>
            </a:r>
            <a:r>
              <a:rPr lang="en-US" sz="2800" dirty="0" err="1"/>
              <a:t>profundal</a:t>
            </a:r>
            <a:r>
              <a:rPr lang="en-US" sz="2800" dirty="0"/>
              <a:t> (</a:t>
            </a:r>
            <a:r>
              <a:rPr lang="en-US" sz="2800" dirty="0" err="1"/>
              <a:t>tiga</a:t>
            </a:r>
            <a:r>
              <a:rPr lang="en-US" sz="2800" dirty="0"/>
              <a:t> </a:t>
            </a:r>
            <a:r>
              <a:rPr lang="en-US" sz="2800" dirty="0" err="1"/>
              <a:t>lapisan</a:t>
            </a:r>
            <a:r>
              <a:rPr lang="en-US" sz="2800" dirty="0"/>
              <a:t>)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berfungsi</a:t>
            </a:r>
            <a:r>
              <a:rPr lang="en-US" sz="2800" dirty="0"/>
              <a:t> </a:t>
            </a:r>
            <a:r>
              <a:rPr lang="en-US" sz="2800" dirty="0" err="1"/>
              <a:t>melakukan</a:t>
            </a:r>
            <a:r>
              <a:rPr lang="en-US" sz="2800" dirty="0"/>
              <a:t> </a:t>
            </a:r>
            <a:r>
              <a:rPr lang="en-US" sz="2800" dirty="0" err="1"/>
              <a:t>gerakan</a:t>
            </a:r>
            <a:r>
              <a:rPr lang="en-US" sz="2800" dirty="0"/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mendongak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serta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menoleh</a:t>
            </a:r>
            <a:r>
              <a:rPr lang="en-US" sz="2800" dirty="0"/>
              <a:t> </a:t>
            </a:r>
            <a:r>
              <a:rPr lang="en-US" sz="2800" dirty="0" err="1"/>
              <a:t>ke</a:t>
            </a:r>
            <a:r>
              <a:rPr lang="en-US" sz="2800" dirty="0"/>
              <a:t> </a:t>
            </a:r>
            <a:r>
              <a:rPr lang="en-US" sz="2800" dirty="0" err="1"/>
              <a:t>kiri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kanan</a:t>
            </a:r>
            <a:r>
              <a:rPr lang="en-US" sz="2800" dirty="0"/>
              <a:t> (</a:t>
            </a:r>
            <a:r>
              <a:rPr lang="en-US" sz="2800" dirty="0" err="1"/>
              <a:t>gerak</a:t>
            </a:r>
            <a:r>
              <a:rPr lang="en-US" sz="2800" dirty="0"/>
              <a:t> </a:t>
            </a:r>
            <a:r>
              <a:rPr lang="en-US" sz="2800" dirty="0" err="1"/>
              <a:t>monolateral</a:t>
            </a:r>
            <a:r>
              <a:rPr lang="en-US" sz="2800" dirty="0"/>
              <a:t>)</a:t>
            </a:r>
          </a:p>
          <a:p>
            <a:r>
              <a:rPr lang="en-US" sz="2800" dirty="0" err="1"/>
              <a:t>Vascularisasi</a:t>
            </a:r>
            <a:r>
              <a:rPr lang="en-US" sz="2800" dirty="0"/>
              <a:t> </a:t>
            </a:r>
            <a:r>
              <a:rPr lang="en-US" sz="2800" dirty="0" err="1"/>
              <a:t>pada</a:t>
            </a:r>
            <a:r>
              <a:rPr lang="en-US" sz="2800" dirty="0"/>
              <a:t> </a:t>
            </a:r>
            <a:r>
              <a:rPr lang="en-US" sz="2800" dirty="0" err="1"/>
              <a:t>regio</a:t>
            </a:r>
            <a:r>
              <a:rPr lang="en-US" sz="2800" dirty="0"/>
              <a:t> </a:t>
            </a:r>
            <a:r>
              <a:rPr lang="en-US" sz="2800" dirty="0" err="1"/>
              <a:t>ini</a:t>
            </a:r>
            <a:r>
              <a:rPr lang="en-US" sz="2800" dirty="0"/>
              <a:t> </a:t>
            </a:r>
            <a:r>
              <a:rPr lang="en-US" sz="2800" dirty="0" err="1"/>
              <a:t>oleh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002060"/>
                </a:solidFill>
              </a:rPr>
              <a:t>A. </a:t>
            </a:r>
            <a:r>
              <a:rPr lang="en-US" sz="2800" dirty="0" err="1">
                <a:solidFill>
                  <a:srgbClr val="002060"/>
                </a:solidFill>
              </a:rPr>
              <a:t>vertebralis</a:t>
            </a:r>
            <a:r>
              <a:rPr lang="en-US" sz="2800" dirty="0"/>
              <a:t>, </a:t>
            </a:r>
            <a:r>
              <a:rPr lang="en-US" sz="2800" dirty="0" err="1" smtClean="0">
                <a:solidFill>
                  <a:srgbClr val="002060"/>
                </a:solidFill>
              </a:rPr>
              <a:t>A.ce</a:t>
            </a:r>
            <a:r>
              <a:rPr lang="id-ID" sz="2800" dirty="0">
                <a:solidFill>
                  <a:srgbClr val="002060"/>
                </a:solidFill>
              </a:rPr>
              <a:t>r</a:t>
            </a:r>
            <a:r>
              <a:rPr lang="en-US" sz="2800" dirty="0" err="1" smtClean="0">
                <a:solidFill>
                  <a:srgbClr val="002060"/>
                </a:solidFill>
              </a:rPr>
              <a:t>vicalis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superficialis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A.cervicalis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profunda</a:t>
            </a:r>
            <a:r>
              <a:rPr lang="en-US" sz="2800" dirty="0"/>
              <a:t>(</a:t>
            </a:r>
            <a:r>
              <a:rPr lang="en-US" sz="2800" dirty="0" err="1"/>
              <a:t>costocervicalis</a:t>
            </a:r>
            <a:r>
              <a:rPr lang="en-US" sz="2800" dirty="0"/>
              <a:t>)</a:t>
            </a:r>
          </a:p>
          <a:p>
            <a:r>
              <a:rPr lang="en-US" sz="2800" dirty="0" err="1"/>
              <a:t>Inervasi</a:t>
            </a:r>
            <a:r>
              <a:rPr lang="en-US" sz="2800" dirty="0"/>
              <a:t> </a:t>
            </a:r>
            <a:r>
              <a:rPr lang="en-US" sz="2800" dirty="0" err="1"/>
              <a:t>secara</a:t>
            </a:r>
            <a:r>
              <a:rPr lang="en-US" sz="2800" dirty="0"/>
              <a:t> </a:t>
            </a:r>
            <a:r>
              <a:rPr lang="en-US" sz="2800" dirty="0" err="1"/>
              <a:t>umum</a:t>
            </a:r>
            <a:r>
              <a:rPr lang="en-US" sz="2800" dirty="0"/>
              <a:t> </a:t>
            </a:r>
            <a:r>
              <a:rPr lang="en-US" sz="2800" dirty="0" err="1" smtClean="0"/>
              <a:t>dilakukan</a:t>
            </a:r>
            <a:r>
              <a:rPr lang="en-US" sz="2800" dirty="0" smtClean="0"/>
              <a:t> </a:t>
            </a:r>
            <a:r>
              <a:rPr lang="en-US" sz="2800" dirty="0" err="1"/>
              <a:t>oleh</a:t>
            </a:r>
            <a:r>
              <a:rPr lang="en-US" sz="2800" dirty="0"/>
              <a:t> </a:t>
            </a:r>
            <a:r>
              <a:rPr lang="en-US" sz="2800" dirty="0" err="1"/>
              <a:t>ramus</a:t>
            </a:r>
            <a:r>
              <a:rPr lang="en-US" sz="2800" dirty="0"/>
              <a:t> </a:t>
            </a:r>
            <a:r>
              <a:rPr lang="en-US" sz="2800" dirty="0" err="1"/>
              <a:t>ventralis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ramus</a:t>
            </a:r>
            <a:r>
              <a:rPr lang="en-US" sz="2800" dirty="0"/>
              <a:t> </a:t>
            </a:r>
            <a:r>
              <a:rPr lang="en-US" sz="2800" dirty="0" err="1"/>
              <a:t>dorsalis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002060"/>
                </a:solidFill>
              </a:rPr>
              <a:t>Nn.cervicalis</a:t>
            </a:r>
            <a:endParaRPr lang="en-US" sz="28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714348" y="2214554"/>
            <a:ext cx="7772400" cy="19574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Arial Rounded MT Bold" pitchFamily="34" charset="0"/>
              </a:rPr>
              <a:t>OTOT EXTENSOR</a:t>
            </a:r>
            <a:br>
              <a:rPr lang="en-US" sz="4400" dirty="0">
                <a:latin typeface="Arial Rounded MT Bold" pitchFamily="34" charset="0"/>
              </a:rPr>
            </a:br>
            <a:r>
              <a:rPr lang="en-US" sz="4400" dirty="0">
                <a:latin typeface="Arial Rounded MT Bold" pitchFamily="34" charset="0"/>
              </a:rPr>
              <a:t/>
            </a:r>
            <a:br>
              <a:rPr lang="en-US" sz="4400" dirty="0">
                <a:latin typeface="Arial Rounded MT Bold" pitchFamily="34" charset="0"/>
              </a:rPr>
            </a:br>
            <a:r>
              <a:rPr lang="en-US" sz="4400" dirty="0">
                <a:latin typeface="Arial Rounded MT Bold" pitchFamily="34" charset="0"/>
              </a:rPr>
              <a:t>(</a:t>
            </a:r>
            <a:r>
              <a:rPr lang="en-US" sz="4400" dirty="0" smtClean="0">
                <a:latin typeface="Arial Rounded MT Bold" pitchFamily="34" charset="0"/>
              </a:rPr>
              <a:t>Lapis </a:t>
            </a:r>
            <a:r>
              <a:rPr lang="en-US" sz="4400" dirty="0">
                <a:latin typeface="Arial Rounded MT Bold" pitchFamily="34" charset="0"/>
              </a:rPr>
              <a:t>I)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1062</Words>
  <Application>Microsoft Office PowerPoint</Application>
  <PresentationFormat>On-screen Show (4:3)</PresentationFormat>
  <Paragraphs>190</Paragraphs>
  <Slides>70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REGIO COLLI (Leher)</vt:lpstr>
      <vt:lpstr>Slide 2</vt:lpstr>
      <vt:lpstr>REGIO COLLI</vt:lpstr>
      <vt:lpstr>REGIO COLLI</vt:lpstr>
      <vt:lpstr>Slide 5</vt:lpstr>
      <vt:lpstr>FUNGSI REGIO COLLI</vt:lpstr>
      <vt:lpstr>FUNGSI REGIO COLLI</vt:lpstr>
      <vt:lpstr>I. OTOT EXTENSOR (DORSOLATERAL)</vt:lpstr>
      <vt:lpstr>OTOT EXTENSOR  (Lapis I)</vt:lpstr>
      <vt:lpstr>M. Brachiocephalicus</vt:lpstr>
      <vt:lpstr>Slide 11</vt:lpstr>
      <vt:lpstr>M. Trapezius cervicis</vt:lpstr>
      <vt:lpstr>Slide 13</vt:lpstr>
      <vt:lpstr>M.Omotransversarius</vt:lpstr>
      <vt:lpstr>Slide 15</vt:lpstr>
      <vt:lpstr>OTOT EXTENSOR  (Lapis II)</vt:lpstr>
      <vt:lpstr>M.Rhomboideus Cervicis</vt:lpstr>
      <vt:lpstr>Slide 18</vt:lpstr>
      <vt:lpstr>M.splenius</vt:lpstr>
      <vt:lpstr>Slide 20</vt:lpstr>
      <vt:lpstr>M.Serratus Ventralis Cervicis</vt:lpstr>
      <vt:lpstr>Slide 22</vt:lpstr>
      <vt:lpstr>Slide 23</vt:lpstr>
      <vt:lpstr>OTOT EXTENSOR  (Lapis III)</vt:lpstr>
      <vt:lpstr>M.Semispinalis capitis</vt:lpstr>
      <vt:lpstr>Slide 26</vt:lpstr>
      <vt:lpstr>M.Longissimus capitis et atlantis</vt:lpstr>
      <vt:lpstr>Slide 28</vt:lpstr>
      <vt:lpstr>M.Longissimus cervicis</vt:lpstr>
      <vt:lpstr>Slide 30</vt:lpstr>
      <vt:lpstr>II. OTOT EXTENSOR-FLEXOR (AXIALE)</vt:lpstr>
      <vt:lpstr>REGIO NUCHAE</vt:lpstr>
      <vt:lpstr>M.Atlanto occipitalis</vt:lpstr>
      <vt:lpstr>M.Rectus capitis dorsalis major et minor</vt:lpstr>
      <vt:lpstr>Slide 35</vt:lpstr>
      <vt:lpstr>M.Obiquus capitis cranialis et caudalis</vt:lpstr>
      <vt:lpstr>Slide 37</vt:lpstr>
      <vt:lpstr>M.Longus capitis (m. Rectus capitis ventralis major)</vt:lpstr>
      <vt:lpstr>Slide 39</vt:lpstr>
      <vt:lpstr>M.Longus atlantis (m. Rectus capitis ventralis minor)</vt:lpstr>
      <vt:lpstr>REGIO VERTEBRAE CERVICALIS</vt:lpstr>
      <vt:lpstr>M.Multifidus cervicis</vt:lpstr>
      <vt:lpstr>Slide 43</vt:lpstr>
      <vt:lpstr>M. Intertransversarii</vt:lpstr>
      <vt:lpstr>Slide 45</vt:lpstr>
      <vt:lpstr>M. Longus colli</vt:lpstr>
      <vt:lpstr>Slide 47</vt:lpstr>
      <vt:lpstr>III. OTOT FLEXOR</vt:lpstr>
      <vt:lpstr>M.Scalenus</vt:lpstr>
      <vt:lpstr>Slide 50</vt:lpstr>
      <vt:lpstr>M.Sternocephalicus</vt:lpstr>
      <vt:lpstr>Slide 52</vt:lpstr>
      <vt:lpstr>Slide 53</vt:lpstr>
      <vt:lpstr>IV. OTOT PENGGERAK  OS. HYOIDEUS</vt:lpstr>
      <vt:lpstr>M.Sternothyrohyoideus</vt:lpstr>
      <vt:lpstr>Slide 56</vt:lpstr>
      <vt:lpstr>M.Omohyoideus (m.cervicohyoideus)</vt:lpstr>
      <vt:lpstr>Slide 58</vt:lpstr>
      <vt:lpstr>M. sternohyoideus</vt:lpstr>
      <vt:lpstr>ORGAN DI LEHER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TERIMA KASIH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 COLLI (Leher)</dc:title>
  <dc:creator>asus</dc:creator>
  <cp:lastModifiedBy>asus</cp:lastModifiedBy>
  <cp:revision>10</cp:revision>
  <dcterms:created xsi:type="dcterms:W3CDTF">2012-04-01T22:37:23Z</dcterms:created>
  <dcterms:modified xsi:type="dcterms:W3CDTF">2012-04-02T00:16:01Z</dcterms:modified>
</cp:coreProperties>
</file>