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94" r:id="rId5"/>
    <p:sldId id="262" r:id="rId6"/>
    <p:sldId id="263" r:id="rId7"/>
    <p:sldId id="264" r:id="rId8"/>
    <p:sldId id="292" r:id="rId9"/>
    <p:sldId id="293" r:id="rId10"/>
    <p:sldId id="291" r:id="rId11"/>
    <p:sldId id="258" r:id="rId12"/>
    <p:sldId id="281" r:id="rId13"/>
    <p:sldId id="271" r:id="rId14"/>
    <p:sldId id="265" r:id="rId15"/>
    <p:sldId id="266" r:id="rId16"/>
    <p:sldId id="272" r:id="rId17"/>
    <p:sldId id="273" r:id="rId18"/>
    <p:sldId id="267" r:id="rId19"/>
    <p:sldId id="269" r:id="rId20"/>
    <p:sldId id="270" r:id="rId21"/>
    <p:sldId id="268" r:id="rId22"/>
    <p:sldId id="274" r:id="rId23"/>
    <p:sldId id="259" r:id="rId24"/>
    <p:sldId id="275" r:id="rId25"/>
    <p:sldId id="276" r:id="rId26"/>
    <p:sldId id="277" r:id="rId27"/>
    <p:sldId id="289" r:id="rId28"/>
    <p:sldId id="288" r:id="rId29"/>
    <p:sldId id="290" r:id="rId30"/>
    <p:sldId id="278" r:id="rId31"/>
    <p:sldId id="279" r:id="rId32"/>
    <p:sldId id="282" r:id="rId33"/>
    <p:sldId id="283" r:id="rId34"/>
    <p:sldId id="284" r:id="rId35"/>
    <p:sldId id="280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529-1BEF-486A-989A-DDA82996A622}" type="datetimeFigureOut">
              <a:rPr lang="id-ID" smtClean="0"/>
              <a:t>18/12/2012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EA729E5-6514-4D87-B5C0-D153DB319080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529-1BEF-486A-989A-DDA82996A622}" type="datetimeFigureOut">
              <a:rPr lang="id-ID" smtClean="0"/>
              <a:t>18/12/2012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29E5-6514-4D87-B5C0-D153DB31908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529-1BEF-486A-989A-DDA82996A622}" type="datetimeFigureOut">
              <a:rPr lang="id-ID" smtClean="0"/>
              <a:t>18/12/2012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29E5-6514-4D87-B5C0-D153DB31908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529-1BEF-486A-989A-DDA82996A622}" type="datetimeFigureOut">
              <a:rPr lang="id-ID" smtClean="0"/>
              <a:t>18/12/2012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29E5-6514-4D87-B5C0-D153DB319080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529-1BEF-486A-989A-DDA82996A622}" type="datetimeFigureOut">
              <a:rPr lang="id-ID" smtClean="0"/>
              <a:t>18/12/2012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EA729E5-6514-4D87-B5C0-D153DB319080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529-1BEF-486A-989A-DDA82996A622}" type="datetimeFigureOut">
              <a:rPr lang="id-ID" smtClean="0"/>
              <a:t>18/12/2012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29E5-6514-4D87-B5C0-D153DB319080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529-1BEF-486A-989A-DDA82996A622}" type="datetimeFigureOut">
              <a:rPr lang="id-ID" smtClean="0"/>
              <a:t>18/12/2012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29E5-6514-4D87-B5C0-D153DB319080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529-1BEF-486A-989A-DDA82996A622}" type="datetimeFigureOut">
              <a:rPr lang="id-ID" smtClean="0"/>
              <a:t>18/12/2012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29E5-6514-4D87-B5C0-D153DB31908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529-1BEF-486A-989A-DDA82996A622}" type="datetimeFigureOut">
              <a:rPr lang="id-ID" smtClean="0"/>
              <a:t>18/12/2012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29E5-6514-4D87-B5C0-D153DB31908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529-1BEF-486A-989A-DDA82996A622}" type="datetimeFigureOut">
              <a:rPr lang="id-ID" smtClean="0"/>
              <a:t>18/12/2012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29E5-6514-4D87-B5C0-D153DB319080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529-1BEF-486A-989A-DDA82996A622}" type="datetimeFigureOut">
              <a:rPr lang="id-ID" smtClean="0"/>
              <a:t>18/12/2012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EA729E5-6514-4D87-B5C0-D153DB319080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949529-1BEF-486A-989A-DDA82996A622}" type="datetimeFigureOut">
              <a:rPr lang="id-ID" smtClean="0"/>
              <a:t>18/12/2012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EA729E5-6514-4D87-B5C0-D153DB319080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Handayu Untari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4400" b="1" dirty="0" smtClean="0"/>
              <a:t>PATOLOGI ANATOMI </a:t>
            </a:r>
            <a:br>
              <a:rPr lang="id-ID" sz="4400" b="1" dirty="0" smtClean="0"/>
            </a:br>
            <a:r>
              <a:rPr lang="id-ID" sz="4400" b="1" dirty="0"/>
              <a:t>-</a:t>
            </a:r>
            <a:r>
              <a:rPr lang="id-ID" sz="4400" b="1" dirty="0" smtClean="0"/>
              <a:t>PENYAKIT BAKTERIAL-</a:t>
            </a:r>
            <a:endParaRPr lang="id-ID" sz="4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ANTHRAX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PATOLOGI ANATOMI :</a:t>
            </a:r>
          </a:p>
          <a:p>
            <a:pPr>
              <a:buFontTx/>
              <a:buChar char="-"/>
            </a:pPr>
            <a:r>
              <a:rPr lang="id-ID" dirty="0" smtClean="0"/>
              <a:t>Limpa membesar 2-4 kali lipat</a:t>
            </a:r>
          </a:p>
          <a:p>
            <a:pPr>
              <a:buFontTx/>
              <a:buChar char="-"/>
            </a:pPr>
            <a:r>
              <a:rPr lang="id-ID" dirty="0" smtClean="0"/>
              <a:t>Perdarahan pada lubang2 tubuh</a:t>
            </a:r>
          </a:p>
          <a:p>
            <a:pPr>
              <a:buFontTx/>
              <a:buChar char="-"/>
            </a:pPr>
            <a:r>
              <a:rPr lang="id-ID" dirty="0" smtClean="0"/>
              <a:t>Keluar cairan seperti ter apabila limpa dipotong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SALMONELLOSIS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Etiologi :</a:t>
            </a:r>
          </a:p>
          <a:p>
            <a:pPr>
              <a:buNone/>
            </a:pPr>
            <a:r>
              <a:rPr lang="id-ID" dirty="0" smtClean="0"/>
              <a:t>- Salmonella </a:t>
            </a:r>
            <a:r>
              <a:rPr lang="id-ID" dirty="0"/>
              <a:t>merupakan bakteri </a:t>
            </a:r>
            <a:r>
              <a:rPr lang="id-ID" dirty="0" smtClean="0"/>
              <a:t>yang </a:t>
            </a:r>
            <a:r>
              <a:rPr lang="fi-FI" dirty="0" smtClean="0"/>
              <a:t>ditemukan </a:t>
            </a:r>
            <a:r>
              <a:rPr lang="fi-FI" dirty="0"/>
              <a:t>di Amerika pada tahun 1899</a:t>
            </a:r>
            <a:endParaRPr lang="id-ID" dirty="0" smtClean="0"/>
          </a:p>
          <a:p>
            <a:pPr>
              <a:buFontTx/>
              <a:buChar char="-"/>
            </a:pPr>
            <a:r>
              <a:rPr lang="id-ID" i="1" dirty="0" smtClean="0"/>
              <a:t>Salmonella pullorum 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id-ID" dirty="0" smtClean="0"/>
              <a:t> bakteri berbentuk batang atau kapsul, gram negatif, non-motil dan tidak membentuk spora</a:t>
            </a:r>
          </a:p>
          <a:p>
            <a:pPr>
              <a:buFontTx/>
              <a:buChar char="-"/>
            </a:pPr>
            <a:r>
              <a:rPr lang="id-ID" dirty="0" smtClean="0"/>
              <a:t>Bakteri ini dapat bertahan pada iklim normal sampai beberapa bulan</a:t>
            </a:r>
          </a:p>
          <a:p>
            <a:pPr>
              <a:buFontTx/>
              <a:buChar char="-"/>
            </a:pPr>
            <a:r>
              <a:rPr lang="id-ID" dirty="0" smtClean="0"/>
              <a:t>dapat dimusnahkan dengan desinfektan normal</a:t>
            </a:r>
          </a:p>
          <a:p>
            <a:pPr>
              <a:buFontTx/>
              <a:buChar char="-"/>
            </a:pPr>
            <a:r>
              <a:rPr lang="id-ID" dirty="0" smtClean="0"/>
              <a:t>tingkat mortalitas penyakit  100% pada anak ayam dan anak kalkun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SALMONELLOSIS</a:t>
            </a:r>
            <a:endParaRPr lang="id-ID" dirty="0"/>
          </a:p>
        </p:txBody>
      </p:sp>
      <p:pic>
        <p:nvPicPr>
          <p:cNvPr id="3074" name="Picture 2" descr="D:\PKH-UB\KULIAH\5. PATOLOGI ANATOMI VETERINER\Untitle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24610"/>
            <a:ext cx="6500858" cy="481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SALMONELLOSIS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d-ID" dirty="0" smtClean="0"/>
              <a:t>Salmonella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famili</a:t>
            </a:r>
            <a:r>
              <a:rPr lang="en-US" dirty="0"/>
              <a:t> </a:t>
            </a:r>
            <a:r>
              <a:rPr lang="en-US" dirty="0" err="1"/>
              <a:t>Enterobacteriaceae</a:t>
            </a:r>
            <a:r>
              <a:rPr lang="en-US" dirty="0"/>
              <a:t>, </a:t>
            </a:r>
            <a:r>
              <a:rPr lang="en-US" dirty="0" err="1"/>
              <a:t>bersifat</a:t>
            </a:r>
            <a:r>
              <a:rPr lang="en-US" dirty="0"/>
              <a:t> Gram </a:t>
            </a:r>
            <a:r>
              <a:rPr lang="en-US" dirty="0" err="1"/>
              <a:t>negatif</a:t>
            </a:r>
            <a:r>
              <a:rPr lang="en-US" dirty="0"/>
              <a:t>,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berspora</a:t>
            </a:r>
            <a:r>
              <a:rPr lang="en-US" dirty="0"/>
              <a:t>, </a:t>
            </a:r>
            <a:r>
              <a:rPr lang="en-US" dirty="0" err="1"/>
              <a:t>motil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smtClean="0"/>
              <a:t>flagella</a:t>
            </a:r>
            <a:endParaRPr lang="id-ID" dirty="0" smtClean="0"/>
          </a:p>
          <a:p>
            <a:pPr>
              <a:buFontTx/>
              <a:buChar char="-"/>
            </a:pPr>
            <a:r>
              <a:rPr lang="en-US" dirty="0" smtClean="0"/>
              <a:t>Salmonella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2500 </a:t>
            </a:r>
            <a:r>
              <a:rPr lang="en-US" dirty="0" err="1"/>
              <a:t>serotipe</a:t>
            </a:r>
            <a:r>
              <a:rPr lang="en-US" dirty="0"/>
              <a:t> yang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semuanya</a:t>
            </a:r>
            <a:r>
              <a:rPr lang="en-US" dirty="0"/>
              <a:t> 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patogen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hewan</a:t>
            </a:r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SALMONELLOSIS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Cara Penularan :</a:t>
            </a:r>
          </a:p>
          <a:p>
            <a:pPr>
              <a:buFontTx/>
              <a:buChar char="-"/>
            </a:pPr>
            <a:r>
              <a:rPr lang="id-ID" dirty="0" smtClean="0"/>
              <a:t>Vertikal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trans ovari</a:t>
            </a:r>
          </a:p>
          <a:p>
            <a:pPr>
              <a:buFontTx/>
              <a:buChar char="-"/>
            </a:pPr>
            <a:r>
              <a:rPr lang="id-ID" dirty="0" smtClean="0"/>
              <a:t>Horizontal 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id-ID" dirty="0" smtClean="0"/>
              <a:t> pakan, air, dan mesin tetas yang terkontaminasi agen penyakit</a:t>
            </a:r>
          </a:p>
          <a:p>
            <a:pPr>
              <a:buFontTx/>
              <a:buChar char="-"/>
            </a:pPr>
            <a:r>
              <a:rPr lang="id-ID" dirty="0" smtClean="0"/>
              <a:t>Penularan penyakit ini kadang-kadang dihubungkan dengan kanibalisme</a:t>
            </a:r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SALMONELLOSIS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Gejala klinik :</a:t>
            </a:r>
          </a:p>
          <a:p>
            <a:r>
              <a:rPr lang="id-ID" dirty="0" smtClean="0"/>
              <a:t>Anak ayam 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id-ID" dirty="0" smtClean="0"/>
              <a:t>berkerumun di dekat sumber panas, anoreksia, lemah, fesesnya berbentuk pasta keputih-putihan dan menempel di sekitar sekitar kloaka</a:t>
            </a:r>
          </a:p>
          <a:p>
            <a:r>
              <a:rPr lang="id-ID" dirty="0" smtClean="0"/>
              <a:t>Unggas yang selamat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i="1" dirty="0" smtClean="0"/>
              <a:t>carrier</a:t>
            </a:r>
            <a:r>
              <a:rPr lang="id-ID" dirty="0" smtClean="0"/>
              <a:t> asimptomatik</a:t>
            </a:r>
          </a:p>
          <a:p>
            <a:r>
              <a:rPr lang="id-ID" dirty="0" smtClean="0"/>
              <a:t>ayam dewasa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tidak terlihat jelas. Infeksi ditandai dengan penurunan produksi, diare, dan penurunan nafsu makan.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SALMONELLOSIS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Pada Manusia :</a:t>
            </a:r>
          </a:p>
          <a:p>
            <a:pPr>
              <a:buFontTx/>
              <a:buChar char="-"/>
            </a:pPr>
            <a:r>
              <a:rPr lang="id-ID" dirty="0" smtClean="0"/>
              <a:t>Gastroenteritis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terjadi </a:t>
            </a:r>
            <a:r>
              <a:rPr lang="id-ID" dirty="0"/>
              <a:t>lebih dari 18 jam setelah </a:t>
            </a:r>
            <a:r>
              <a:rPr lang="id-ID" dirty="0" smtClean="0"/>
              <a:t>bakteri </a:t>
            </a:r>
            <a:r>
              <a:rPr lang="sv-SE" dirty="0" smtClean="0"/>
              <a:t>patogen </a:t>
            </a:r>
            <a:r>
              <a:rPr lang="sv-SE" dirty="0"/>
              <a:t>itu masuk ke dalam </a:t>
            </a:r>
            <a:r>
              <a:rPr lang="sv-SE" dirty="0" smtClean="0"/>
              <a:t>host</a:t>
            </a:r>
            <a:endParaRPr lang="id-ID" dirty="0" smtClean="0"/>
          </a:p>
          <a:p>
            <a:pPr>
              <a:buFontTx/>
              <a:buChar char="-"/>
            </a:pPr>
            <a:r>
              <a:rPr lang="sv-SE" dirty="0" smtClean="0"/>
              <a:t>Ciri-cirinya</a:t>
            </a:r>
            <a:r>
              <a:rPr lang="id-ID" dirty="0" smtClean="0"/>
              <a:t> : </a:t>
            </a:r>
            <a:r>
              <a:rPr lang="pt-BR" dirty="0" smtClean="0"/>
              <a:t>demam</a:t>
            </a:r>
            <a:r>
              <a:rPr lang="pt-BR" dirty="0"/>
              <a:t>, sakit kepala, muntah, </a:t>
            </a:r>
            <a:r>
              <a:rPr lang="pt-BR" dirty="0" smtClean="0"/>
              <a:t>diare,</a:t>
            </a:r>
            <a:r>
              <a:rPr lang="fi-FI" dirty="0" smtClean="0"/>
              <a:t>sakit </a:t>
            </a:r>
            <a:r>
              <a:rPr lang="fi-FI" dirty="0"/>
              <a:t>pada abdomen </a:t>
            </a:r>
            <a:r>
              <a:rPr lang="fi-FI" i="1" dirty="0"/>
              <a:t>(abdominal pain) </a:t>
            </a:r>
            <a:r>
              <a:rPr lang="fi-FI" i="1" dirty="0" smtClean="0"/>
              <a:t>yang</a:t>
            </a:r>
            <a:r>
              <a:rPr lang="id-ID" i="1" dirty="0"/>
              <a:t> </a:t>
            </a:r>
            <a:r>
              <a:rPr lang="id-ID" dirty="0" smtClean="0"/>
              <a:t>terjadi </a:t>
            </a:r>
            <a:r>
              <a:rPr lang="id-ID" dirty="0"/>
              <a:t>selama 2 - 5 </a:t>
            </a:r>
            <a:r>
              <a:rPr lang="id-ID" dirty="0" smtClean="0"/>
              <a:t>hari</a:t>
            </a:r>
          </a:p>
          <a:p>
            <a:pPr>
              <a:buFontTx/>
              <a:buChar char="-"/>
            </a:pPr>
            <a:r>
              <a:rPr lang="id-ID" dirty="0" smtClean="0"/>
              <a:t>Spesies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i="1" dirty="0" smtClean="0"/>
              <a:t>S. Typhimurium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SALMONELLOSIS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Pada Babi :</a:t>
            </a:r>
          </a:p>
          <a:p>
            <a:pPr>
              <a:buFontTx/>
              <a:buChar char="-"/>
            </a:pPr>
            <a:r>
              <a:rPr lang="id-ID" dirty="0" smtClean="0"/>
              <a:t>Septisemia, c</a:t>
            </a:r>
            <a:r>
              <a:rPr lang="it-IT" dirty="0" smtClean="0"/>
              <a:t>iri-ciri</a:t>
            </a:r>
            <a:r>
              <a:rPr lang="id-ID" dirty="0" smtClean="0"/>
              <a:t> : </a:t>
            </a:r>
            <a:r>
              <a:rPr lang="it-IT" dirty="0" smtClean="0"/>
              <a:t>demam</a:t>
            </a:r>
            <a:r>
              <a:rPr lang="it-IT" dirty="0"/>
              <a:t>, anoreksia dan </a:t>
            </a:r>
            <a:r>
              <a:rPr lang="it-IT" dirty="0" smtClean="0"/>
              <a:t>anemia</a:t>
            </a:r>
            <a:endParaRPr lang="id-ID" dirty="0" smtClean="0"/>
          </a:p>
          <a:p>
            <a:pPr>
              <a:buFontTx/>
              <a:buChar char="-"/>
            </a:pPr>
            <a:r>
              <a:rPr lang="id-ID" dirty="0" smtClean="0"/>
              <a:t>osteomielitis, pneumonia</a:t>
            </a:r>
            <a:r>
              <a:rPr lang="id-ID" dirty="0"/>
              <a:t>, abses pulmonari, meningitis </a:t>
            </a:r>
            <a:r>
              <a:rPr lang="id-ID" dirty="0" smtClean="0"/>
              <a:t>dan endokarditis</a:t>
            </a:r>
          </a:p>
          <a:p>
            <a:pPr>
              <a:buFontTx/>
              <a:buChar char="-"/>
            </a:pPr>
            <a:r>
              <a:rPr lang="id-ID" dirty="0" smtClean="0"/>
              <a:t>Spesies </a:t>
            </a:r>
            <a:r>
              <a:rPr lang="id-ID" dirty="0"/>
              <a:t>utama </a:t>
            </a:r>
            <a:r>
              <a:rPr lang="id-ID" dirty="0" smtClean="0"/>
              <a:t>yang </a:t>
            </a:r>
            <a:r>
              <a:rPr lang="fr-FR" dirty="0" err="1" smtClean="0"/>
              <a:t>menyebabkan</a:t>
            </a:r>
            <a:r>
              <a:rPr lang="fr-FR" dirty="0" smtClean="0"/>
              <a:t> </a:t>
            </a:r>
            <a:r>
              <a:rPr lang="fr-FR" dirty="0" err="1"/>
              <a:t>septisemia</a:t>
            </a:r>
            <a:r>
              <a:rPr lang="fr-FR" dirty="0"/>
              <a:t> </a:t>
            </a:r>
            <a:r>
              <a:rPr lang="fr-FR" dirty="0" err="1"/>
              <a:t>ialah</a:t>
            </a:r>
            <a:r>
              <a:rPr lang="fr-FR" dirty="0"/>
              <a:t> </a:t>
            </a:r>
            <a:r>
              <a:rPr lang="fr-FR" i="1" dirty="0"/>
              <a:t>S. cholera-suis</a:t>
            </a:r>
            <a:endParaRPr lang="id-ID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SALMONELLOSIS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d-ID" dirty="0" smtClean="0"/>
              <a:t>Perubahan Patologis Makros (ayam muda) :</a:t>
            </a:r>
          </a:p>
          <a:p>
            <a:pPr>
              <a:buFontTx/>
              <a:buChar char="-"/>
            </a:pPr>
            <a:r>
              <a:rPr lang="id-ID" dirty="0" smtClean="0"/>
              <a:t>Hepatomegali</a:t>
            </a:r>
          </a:p>
          <a:p>
            <a:pPr>
              <a:buFontTx/>
              <a:buChar char="-"/>
            </a:pPr>
            <a:r>
              <a:rPr lang="id-ID" dirty="0" smtClean="0"/>
              <a:t>Kongesti</a:t>
            </a:r>
          </a:p>
          <a:p>
            <a:pPr>
              <a:buFontTx/>
              <a:buChar char="-"/>
            </a:pPr>
            <a:r>
              <a:rPr lang="id-ID" dirty="0" smtClean="0"/>
              <a:t>fokal nekrotik pada hati</a:t>
            </a:r>
          </a:p>
          <a:p>
            <a:pPr>
              <a:buFontTx/>
              <a:buChar char="-"/>
            </a:pPr>
            <a:r>
              <a:rPr lang="id-ID" dirty="0" smtClean="0"/>
              <a:t>Splenomegali</a:t>
            </a:r>
          </a:p>
          <a:p>
            <a:pPr>
              <a:buFontTx/>
              <a:buChar char="-"/>
            </a:pPr>
            <a:r>
              <a:rPr lang="id-ID" dirty="0" smtClean="0"/>
              <a:t>terengah-engah</a:t>
            </a:r>
          </a:p>
          <a:p>
            <a:pPr>
              <a:buFontTx/>
              <a:buChar char="-"/>
            </a:pPr>
            <a:r>
              <a:rPr lang="id-ID" dirty="0" smtClean="0"/>
              <a:t>perkejuan pada sekum</a:t>
            </a:r>
          </a:p>
          <a:p>
            <a:pPr>
              <a:buFontTx/>
              <a:buChar char="-"/>
            </a:pPr>
            <a:r>
              <a:rPr lang="id-ID" dirty="0" smtClean="0"/>
              <a:t>kantung kuning telur tidak terserap sempurna</a:t>
            </a:r>
          </a:p>
          <a:p>
            <a:pPr>
              <a:buFontTx/>
              <a:buChar char="-"/>
            </a:pPr>
            <a:r>
              <a:rPr lang="id-ID" i="1" dirty="0" smtClean="0"/>
              <a:t>cecal core </a:t>
            </a:r>
            <a:r>
              <a:rPr lang="id-ID" dirty="0" smtClean="0"/>
              <a:t>(materi keras di sekum)</a:t>
            </a:r>
          </a:p>
          <a:p>
            <a:pPr>
              <a:buFontTx/>
              <a:buChar char="-"/>
            </a:pPr>
            <a:r>
              <a:rPr lang="id-ID" dirty="0" smtClean="0"/>
              <a:t>kristal urat pada ureter</a:t>
            </a:r>
            <a:endParaRPr lang="id-ID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SALMONELLOSIS</a:t>
            </a:r>
            <a:endParaRPr lang="id-ID" dirty="0"/>
          </a:p>
        </p:txBody>
      </p:sp>
      <p:pic>
        <p:nvPicPr>
          <p:cNvPr id="1026" name="Picture 2" descr="D:\PKH-UB\KULIAH\5. PATOLOGI ANATOMI VETERINER\pullorum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2011167"/>
            <a:ext cx="7772400" cy="3445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ANTHRAX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d-ID" dirty="0" smtClean="0"/>
              <a:t>tahun </a:t>
            </a:r>
            <a:r>
              <a:rPr lang="id-ID" dirty="0" smtClean="0"/>
              <a:t>1899 - 1900 di daerah Karesidenan Jepara tercatat sebanyak 311 ekor sapi terserang anthrax, dari sejumlah itu 207 ekor </a:t>
            </a:r>
            <a:r>
              <a:rPr lang="id-ID" dirty="0" smtClean="0"/>
              <a:t>mati</a:t>
            </a:r>
          </a:p>
          <a:p>
            <a:pPr>
              <a:buFontTx/>
              <a:buChar char="-"/>
            </a:pPr>
            <a:r>
              <a:rPr lang="id-ID" dirty="0" smtClean="0"/>
              <a:t>tahun </a:t>
            </a:r>
            <a:r>
              <a:rPr lang="id-ID" dirty="0" smtClean="0"/>
              <a:t>1975, penyakit itu ditemukan di enam daerah : Jambi, Jawa Barat, Nusa Tenggara Timur, Nusa Tenggara Barat, Sulawesi Selatan dan Sulawesi </a:t>
            </a:r>
            <a:r>
              <a:rPr lang="id-ID" dirty="0" smtClean="0"/>
              <a:t>Tenggara</a:t>
            </a:r>
          </a:p>
          <a:p>
            <a:pPr>
              <a:buFontTx/>
              <a:buChar char="-"/>
            </a:pPr>
            <a:r>
              <a:rPr lang="id-ID" dirty="0" smtClean="0"/>
              <a:t>1976-1985</a:t>
            </a:r>
            <a:r>
              <a:rPr lang="id-ID" dirty="0" smtClean="0"/>
              <a:t>, anthrax berjangkit di 9 propinsi dan menyebabkan 4.310 ekor ternak </a:t>
            </a:r>
            <a:r>
              <a:rPr lang="id-ID" dirty="0" smtClean="0"/>
              <a:t>mati.</a:t>
            </a:r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SALMONELLOSIS</a:t>
            </a:r>
            <a:endParaRPr lang="id-ID" dirty="0"/>
          </a:p>
        </p:txBody>
      </p:sp>
      <p:pic>
        <p:nvPicPr>
          <p:cNvPr id="2050" name="Picture 2" descr="D:\PKH-UB\KULIAH\5. PATOLOGI ANATOMI VETERINER\pullorum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7522" y="1643050"/>
            <a:ext cx="8716478" cy="4160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SALMONELLOSIS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Perubahan Patologi Makros (ayam dewasa) :</a:t>
            </a:r>
          </a:p>
          <a:p>
            <a:pPr>
              <a:buFontTx/>
              <a:buChar char="-"/>
            </a:pPr>
            <a:r>
              <a:rPr lang="id-ID" dirty="0" smtClean="0"/>
              <a:t>nodular pericarditis</a:t>
            </a:r>
          </a:p>
          <a:p>
            <a:pPr>
              <a:buFontTx/>
              <a:buChar char="-"/>
            </a:pPr>
            <a:r>
              <a:rPr lang="id-ID" dirty="0" smtClean="0"/>
              <a:t>fibrinous peritonitis/hemoragi</a:t>
            </a:r>
          </a:p>
          <a:p>
            <a:pPr>
              <a:buFontTx/>
              <a:buChar char="-"/>
            </a:pPr>
            <a:r>
              <a:rPr lang="id-ID" dirty="0" smtClean="0"/>
              <a:t>atropi folikel ovarium</a:t>
            </a:r>
          </a:p>
          <a:p>
            <a:pPr>
              <a:buFontTx/>
              <a:buChar char="-"/>
            </a:pPr>
            <a:r>
              <a:rPr lang="id-ID" dirty="0" smtClean="0"/>
              <a:t>ovarium berisi materi perkejuan</a:t>
            </a:r>
            <a:endParaRPr lang="id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SALMONELLOSIS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Mikroskopis :</a:t>
            </a:r>
          </a:p>
          <a:p>
            <a:pPr>
              <a:buFontTx/>
              <a:buChar char="-"/>
            </a:pPr>
            <a:r>
              <a:rPr lang="id-ID" dirty="0" smtClean="0"/>
              <a:t>Radang granulomatous – caseosa</a:t>
            </a:r>
          </a:p>
          <a:p>
            <a:pPr>
              <a:buFontTx/>
              <a:buChar char="-"/>
            </a:pPr>
            <a:r>
              <a:rPr lang="id-ID" dirty="0" smtClean="0"/>
              <a:t>Haemorrhagi</a:t>
            </a:r>
          </a:p>
          <a:p>
            <a:pPr>
              <a:buFontTx/>
              <a:buChar char="-"/>
            </a:pPr>
            <a:r>
              <a:rPr lang="id-ID" dirty="0" smtClean="0"/>
              <a:t>Nekrosis</a:t>
            </a:r>
          </a:p>
          <a:p>
            <a:pPr>
              <a:buFontTx/>
              <a:buChar char="-"/>
            </a:pPr>
            <a:r>
              <a:rPr lang="id-ID" dirty="0" smtClean="0"/>
              <a:t>Kerusakan villi usus</a:t>
            </a:r>
          </a:p>
          <a:p>
            <a:pPr>
              <a:buFontTx/>
              <a:buChar char="-"/>
            </a:pPr>
            <a:r>
              <a:rPr lang="id-ID" dirty="0" smtClean="0"/>
              <a:t>Kongesti</a:t>
            </a:r>
          </a:p>
          <a:p>
            <a:pPr>
              <a:buFontTx/>
              <a:buChar char="-"/>
            </a:pPr>
            <a:endParaRPr lang="id-ID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COLIBACILLOSIS</a:t>
            </a:r>
            <a:endParaRPr lang="id-ID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693747"/>
            <a:ext cx="7903378" cy="416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COLIBACILLOSIS</a:t>
            </a:r>
            <a:endParaRPr lang="id-ID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785918" y="1525455"/>
            <a:ext cx="6572296" cy="481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COLIBACILLOSIS</a:t>
            </a:r>
            <a:endParaRPr lang="id-ID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43044" cy="621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COLIBACILLOSIS</a:t>
            </a:r>
            <a:endParaRPr lang="id-ID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287" y="1643050"/>
            <a:ext cx="8759431" cy="38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COLIBACILLOSIS</a:t>
            </a:r>
            <a:endParaRPr lang="id-ID" dirty="0"/>
          </a:p>
        </p:txBody>
      </p:sp>
      <p:pic>
        <p:nvPicPr>
          <p:cNvPr id="16386" name="Picture 2" descr="D:\PKH-UB\KULIAH\5. PATOLOGI ANATOMI VETERINER\Avia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3967" y="1571613"/>
            <a:ext cx="5627031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COLIBACILLOSIS</a:t>
            </a:r>
            <a:endParaRPr lang="id-ID" dirty="0"/>
          </a:p>
        </p:txBody>
      </p:sp>
      <p:pic>
        <p:nvPicPr>
          <p:cNvPr id="15362" name="Picture 2" descr="D:\PKH-UB\KULIAH\5. PATOLOGI ANATOMI VETERINER\colibacillosis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 descr="D:\PKH-UB\KULIAH\5. PATOLOGI ANATOMI VETERINER\B36Fig12.8a_JC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07751"/>
            <a:ext cx="6715172" cy="6228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ANTHRAX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Etiologi :</a:t>
            </a:r>
          </a:p>
          <a:p>
            <a:pPr>
              <a:buFontTx/>
              <a:buChar char="-"/>
            </a:pPr>
            <a:r>
              <a:rPr lang="id-ID" dirty="0" smtClean="0"/>
              <a:t>Bakteri berbentuk batang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i="1" dirty="0" smtClean="0">
                <a:sym typeface="Wingdings" pitchFamily="2" charset="2"/>
              </a:rPr>
              <a:t>Bacillus anthraxis</a:t>
            </a:r>
            <a:endParaRPr lang="id-ID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id-ID" dirty="0" smtClean="0">
                <a:sym typeface="Wingdings" pitchFamily="2" charset="2"/>
              </a:rPr>
              <a:t>Membentuk spora di tanah  tahan berpuluh tahun dan tahan terhadap lembab, kering, maupun panas</a:t>
            </a:r>
          </a:p>
          <a:p>
            <a:pPr>
              <a:buFontTx/>
              <a:buChar char="-"/>
            </a:pPr>
            <a:r>
              <a:rPr lang="id-ID" dirty="0" smtClean="0">
                <a:sym typeface="Wingdings" pitchFamily="2" charset="2"/>
              </a:rPr>
              <a:t>Masa inkubasi  1-3 hari, pada kasus yang fatal,kematian dapat terjadi hanya dalam beberapa jam</a:t>
            </a:r>
          </a:p>
          <a:p>
            <a:pPr>
              <a:buFontTx/>
              <a:buChar char="-"/>
            </a:pPr>
            <a:r>
              <a:rPr lang="id-ID" dirty="0" smtClean="0">
                <a:sym typeface="Wingdings" pitchFamily="2" charset="2"/>
              </a:rPr>
              <a:t>Pada tubuh hospes  menyerang limpa (radang limpa)</a:t>
            </a:r>
          </a:p>
          <a:p>
            <a:pPr>
              <a:buFontTx/>
              <a:buChar char="-"/>
            </a:pPr>
            <a:endParaRPr lang="id-ID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COLIBACILLOSIS</a:t>
            </a:r>
            <a:endParaRPr lang="id-ID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74320" y="1285860"/>
            <a:ext cx="8501090" cy="50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COLIBACILLOSIS</a:t>
            </a:r>
            <a:endParaRPr lang="id-ID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70508" y="1311063"/>
            <a:ext cx="8275082" cy="518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COLIBACILLOSIS</a:t>
            </a:r>
            <a:endParaRPr lang="id-ID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14281" y="571480"/>
            <a:ext cx="866650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PATOGENESA COLIBACILLOSIS</a:t>
            </a:r>
            <a:endParaRPr lang="id-ID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20040" y="1428736"/>
            <a:ext cx="852282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COLIBACILLOSIS</a:t>
            </a:r>
            <a:endParaRPr lang="id-ID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" y="2071678"/>
            <a:ext cx="883735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 COLIBACILLOSIS</a:t>
            </a:r>
            <a:endParaRPr lang="id-ID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736258" y="1589743"/>
            <a:ext cx="8044644" cy="462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COLIBACILLOSIS</a:t>
            </a:r>
            <a:endParaRPr lang="id-ID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89975"/>
            <a:ext cx="7143800" cy="538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COLIBACILLOSIS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ANTHRAX</a:t>
            </a:r>
            <a:endParaRPr lang="id-ID" dirty="0"/>
          </a:p>
        </p:txBody>
      </p:sp>
      <p:pic>
        <p:nvPicPr>
          <p:cNvPr id="20482" name="Picture 2" descr="D:\PKH-UB\KULIAH\5. PATOLOGI ANATOMI VETERINER\anthrax-bacteri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527620" cy="479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ANTHRAX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sz="2800" dirty="0" smtClean="0"/>
              <a:t>CARA PENULARAN :</a:t>
            </a:r>
          </a:p>
          <a:p>
            <a:pPr lvl="1"/>
            <a:r>
              <a:rPr lang="id-ID" sz="2800" dirty="0" smtClean="0"/>
              <a:t>SPORA </a:t>
            </a:r>
            <a:r>
              <a:rPr lang="id-ID" sz="2800" dirty="0" smtClean="0">
                <a:sym typeface="Wingdings" pitchFamily="2" charset="2"/>
              </a:rPr>
              <a:t> dari tanah naik menuju lingkungan (rumput, kulit, peralatan kandang, pakan, dll.)</a:t>
            </a:r>
          </a:p>
          <a:p>
            <a:pPr lvl="1"/>
            <a:r>
              <a:rPr lang="id-ID" sz="2800" dirty="0" smtClean="0">
                <a:sym typeface="Wingdings" pitchFamily="2" charset="2"/>
              </a:rPr>
              <a:t>Eksudat dari penderita/hospes dipotong  spora  mencemari tanah</a:t>
            </a:r>
          </a:p>
          <a:p>
            <a:pPr lvl="1"/>
            <a:r>
              <a:rPr lang="id-ID" sz="2800" dirty="0" smtClean="0">
                <a:sym typeface="Wingdings" pitchFamily="2" charset="2"/>
              </a:rPr>
              <a:t>Saluran </a:t>
            </a:r>
            <a:r>
              <a:rPr lang="id-ID" sz="2800" dirty="0" smtClean="0"/>
              <a:t>pernapasan </a:t>
            </a:r>
            <a:r>
              <a:rPr lang="id-ID" sz="2800" dirty="0" smtClean="0">
                <a:sym typeface="Wingdings" pitchFamily="2" charset="2"/>
              </a:rPr>
              <a:t> </a:t>
            </a:r>
            <a:r>
              <a:rPr lang="id-ID" sz="2800" dirty="0" smtClean="0"/>
              <a:t>mengalami </a:t>
            </a:r>
            <a:r>
              <a:rPr lang="id-ID" sz="2800" dirty="0" smtClean="0"/>
              <a:t>radang </a:t>
            </a:r>
            <a:r>
              <a:rPr lang="id-ID" sz="2800" dirty="0" smtClean="0"/>
              <a:t>paru-paru</a:t>
            </a:r>
            <a:endParaRPr lang="id-ID" sz="2800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ANTHRAX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dirty="0" smtClean="0"/>
              <a:t>GEJALA KLINIS :</a:t>
            </a:r>
          </a:p>
          <a:p>
            <a:pPr>
              <a:buNone/>
            </a:pPr>
            <a:r>
              <a:rPr lang="id-ID" dirty="0" smtClean="0"/>
              <a:t>PER AKUT </a:t>
            </a:r>
          </a:p>
          <a:p>
            <a:r>
              <a:rPr lang="id-ID" dirty="0" smtClean="0">
                <a:sym typeface="Wingdings" pitchFamily="2" charset="2"/>
              </a:rPr>
              <a:t>k</a:t>
            </a:r>
            <a:r>
              <a:rPr lang="id-ID" dirty="0" smtClean="0"/>
              <a:t>ematian  mendadak akibat </a:t>
            </a:r>
            <a:r>
              <a:rPr lang="id-ID" dirty="0" smtClean="0"/>
              <a:t>pendarahan di </a:t>
            </a:r>
            <a:r>
              <a:rPr lang="id-ID" dirty="0" smtClean="0"/>
              <a:t>otak</a:t>
            </a:r>
          </a:p>
          <a:p>
            <a:r>
              <a:rPr lang="id-ID" dirty="0" smtClean="0"/>
              <a:t>Gejala </a:t>
            </a:r>
            <a:r>
              <a:rPr lang="id-ID" dirty="0" smtClean="0"/>
              <a:t>tersebut berupa sesak napas, gemetar, kemudian ternak roboh dan </a:t>
            </a:r>
            <a:r>
              <a:rPr lang="id-ID" dirty="0" smtClean="0"/>
              <a:t>mati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AKUT</a:t>
            </a:r>
          </a:p>
          <a:p>
            <a:r>
              <a:rPr lang="id-ID" dirty="0" smtClean="0"/>
              <a:t>demam</a:t>
            </a:r>
            <a:r>
              <a:rPr lang="id-ID" dirty="0" smtClean="0"/>
              <a:t>, gelisah, kemudian terjadi depresi, sukar bernapas, detak jantung cepat tetapi lemah, kejang dan penderita segera mati, dengan dibarengi keluar cairan berdarah dari lubang ataupun mulut.</a:t>
            </a:r>
          </a:p>
          <a:p>
            <a:r>
              <a:rPr lang="id-ID" dirty="0" smtClean="0"/>
              <a:t>produksi </a:t>
            </a:r>
            <a:r>
              <a:rPr lang="id-ID" dirty="0" smtClean="0"/>
              <a:t>susu </a:t>
            </a:r>
            <a:r>
              <a:rPr lang="id-ID" dirty="0" smtClean="0"/>
              <a:t>menurun</a:t>
            </a:r>
          </a:p>
          <a:p>
            <a:r>
              <a:rPr lang="id-ID" dirty="0" smtClean="0"/>
              <a:t>ternak </a:t>
            </a:r>
            <a:r>
              <a:rPr lang="id-ID" dirty="0" smtClean="0"/>
              <a:t>bunting 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id-ID" dirty="0" smtClean="0"/>
              <a:t> </a:t>
            </a:r>
            <a:r>
              <a:rPr lang="id-ID" dirty="0" smtClean="0"/>
              <a:t>keguguran sebelum mati.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ANTHRAX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GEJALA KLINIS :</a:t>
            </a:r>
          </a:p>
          <a:p>
            <a:pPr>
              <a:buNone/>
            </a:pPr>
            <a:r>
              <a:rPr lang="id-ID" dirty="0" smtClean="0"/>
              <a:t>KRONIS </a:t>
            </a:r>
          </a:p>
          <a:p>
            <a:r>
              <a:rPr lang="id-ID" dirty="0" smtClean="0"/>
              <a:t>Lepuh-Iepuh </a:t>
            </a:r>
            <a:r>
              <a:rPr lang="id-ID" dirty="0" smtClean="0"/>
              <a:t>lokal yang terbatas pada lidah dan tenggorokan, serta leher bengkak.</a:t>
            </a:r>
          </a:p>
          <a:p>
            <a:r>
              <a:rPr lang="id-ID" dirty="0" smtClean="0"/>
              <a:t>Manusia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sakit </a:t>
            </a:r>
            <a:r>
              <a:rPr lang="id-ID" dirty="0" smtClean="0"/>
              <a:t>perut yang hebat (radang usus), muntah-muntah, kaku yang kadang kolaps dan </a:t>
            </a:r>
            <a:r>
              <a:rPr lang="id-ID" dirty="0" smtClean="0"/>
              <a:t>kematian</a:t>
            </a:r>
          </a:p>
          <a:p>
            <a:r>
              <a:rPr lang="id-ID" dirty="0" smtClean="0"/>
              <a:t>Saluran pernapasan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radang paru-paru</a:t>
            </a:r>
          </a:p>
          <a:p>
            <a:r>
              <a:rPr lang="id-ID" dirty="0" smtClean="0"/>
              <a:t>kulit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borok </a:t>
            </a:r>
            <a:r>
              <a:rPr lang="id-ID" dirty="0" smtClean="0"/>
              <a:t>merah pucat atau kehitaman dan keluar cairan berwarna merah bening. Luka atau borok ini susah sembuh. </a:t>
            </a:r>
            <a:r>
              <a:rPr lang="id-ID" dirty="0" smtClean="0"/>
              <a:t>gelap</a:t>
            </a:r>
            <a:r>
              <a:rPr lang="id-ID" dirty="0" smtClean="0"/>
              <a:t>.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ANTHRAX</a:t>
            </a:r>
            <a:endParaRPr lang="id-ID" dirty="0"/>
          </a:p>
        </p:txBody>
      </p:sp>
      <p:pic>
        <p:nvPicPr>
          <p:cNvPr id="18434" name="Picture 2" descr="D:\PKH-UB\KULIAH\5. PATOLOGI ANATOMI VETERINER\20100809100826_45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7182" y="1428736"/>
            <a:ext cx="6488156" cy="4866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ANTHRAX</a:t>
            </a:r>
            <a:endParaRPr lang="id-ID" dirty="0"/>
          </a:p>
        </p:txBody>
      </p:sp>
      <p:pic>
        <p:nvPicPr>
          <p:cNvPr id="19458" name="Picture 2" descr="D:\PKH-UB\KULIAH\5. PATOLOGI ANATOMI VETERINER\anthrax_ski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85926"/>
            <a:ext cx="4071966" cy="4502043"/>
          </a:xfrm>
          <a:prstGeom prst="rect">
            <a:avLst/>
          </a:prstGeom>
          <a:noFill/>
        </p:spPr>
      </p:pic>
      <p:pic>
        <p:nvPicPr>
          <p:cNvPr id="19459" name="Picture 3" descr="D:\PKH-UB\KULIAH\5. PATOLOGI ANATOMI VETERINER\anthraxpustu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643182"/>
            <a:ext cx="3670320" cy="2778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105</TotalTime>
  <Words>654</Words>
  <Application>Microsoft Office PowerPoint</Application>
  <PresentationFormat>On-screen Show (4:3)</PresentationFormat>
  <Paragraphs>112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Equity</vt:lpstr>
      <vt:lpstr>PATOLOGI ANATOMI  -PENYAKIT BAKTERIAL-</vt:lpstr>
      <vt:lpstr>ANTHRAX</vt:lpstr>
      <vt:lpstr>ANTHRAX</vt:lpstr>
      <vt:lpstr>ANTHRAX</vt:lpstr>
      <vt:lpstr>ANTHRAX</vt:lpstr>
      <vt:lpstr>ANTHRAX</vt:lpstr>
      <vt:lpstr>ANTHRAX</vt:lpstr>
      <vt:lpstr>ANTHRAX</vt:lpstr>
      <vt:lpstr>ANTHRAX</vt:lpstr>
      <vt:lpstr>ANTHRAX</vt:lpstr>
      <vt:lpstr>SALMONELLOSIS</vt:lpstr>
      <vt:lpstr>SALMONELLOSIS</vt:lpstr>
      <vt:lpstr>SALMONELLOSIS</vt:lpstr>
      <vt:lpstr>SALMONELLOSIS</vt:lpstr>
      <vt:lpstr>SALMONELLOSIS</vt:lpstr>
      <vt:lpstr>SALMONELLOSIS</vt:lpstr>
      <vt:lpstr>SALMONELLOSIS</vt:lpstr>
      <vt:lpstr>SALMONELLOSIS</vt:lpstr>
      <vt:lpstr>SALMONELLOSIS</vt:lpstr>
      <vt:lpstr>SALMONELLOSIS</vt:lpstr>
      <vt:lpstr>SALMONELLOSIS</vt:lpstr>
      <vt:lpstr>SALMONELLOSIS</vt:lpstr>
      <vt:lpstr>COLIBACILLOSIS</vt:lpstr>
      <vt:lpstr>COLIBACILLOSIS</vt:lpstr>
      <vt:lpstr>COLIBACILLOSIS</vt:lpstr>
      <vt:lpstr>COLIBACILLOSIS</vt:lpstr>
      <vt:lpstr>COLIBACILLOSIS</vt:lpstr>
      <vt:lpstr>COLIBACILLOSIS</vt:lpstr>
      <vt:lpstr>Slide 29</vt:lpstr>
      <vt:lpstr>COLIBACILLOSIS</vt:lpstr>
      <vt:lpstr>COLIBACILLOSIS</vt:lpstr>
      <vt:lpstr>COLIBACILLOSIS</vt:lpstr>
      <vt:lpstr>PATOGENESA COLIBACILLOSIS</vt:lpstr>
      <vt:lpstr>COLIBACILLOSIS</vt:lpstr>
      <vt:lpstr>PA COLIBACILLOSIS</vt:lpstr>
      <vt:lpstr>COLIBACILLOSIS</vt:lpstr>
      <vt:lpstr>COLIBACILLOSIS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PENYAKIT BAKTERIAL</dc:title>
  <dc:creator>asus</dc:creator>
  <cp:lastModifiedBy>asus</cp:lastModifiedBy>
  <cp:revision>11</cp:revision>
  <dcterms:created xsi:type="dcterms:W3CDTF">2012-12-17T22:45:54Z</dcterms:created>
  <dcterms:modified xsi:type="dcterms:W3CDTF">2012-12-18T00:31:50Z</dcterms:modified>
</cp:coreProperties>
</file>