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8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70" r:id="rId11"/>
    <p:sldId id="271" r:id="rId12"/>
    <p:sldId id="272" r:id="rId13"/>
    <p:sldId id="273" r:id="rId14"/>
    <p:sldId id="274" r:id="rId15"/>
    <p:sldId id="275" r:id="rId16"/>
    <p:sldId id="285" r:id="rId17"/>
    <p:sldId id="286" r:id="rId18"/>
    <p:sldId id="276" r:id="rId19"/>
    <p:sldId id="277" r:id="rId20"/>
    <p:sldId id="278" r:id="rId21"/>
    <p:sldId id="280" r:id="rId22"/>
    <p:sldId id="281" r:id="rId23"/>
    <p:sldId id="282" r:id="rId24"/>
    <p:sldId id="283" r:id="rId25"/>
    <p:sldId id="284" r:id="rId26"/>
    <p:sldId id="287" r:id="rId2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3" autoAdjust="0"/>
    <p:restoredTop sz="94574" autoAdjust="0"/>
  </p:normalViewPr>
  <p:slideViewPr>
    <p:cSldViewPr>
      <p:cViewPr varScale="1">
        <p:scale>
          <a:sx n="51" d="100"/>
          <a:sy n="51" d="100"/>
        </p:scale>
        <p:origin x="-1229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B8BB6C-2877-4193-8A56-3EB0D8D07479}" type="datetimeFigureOut">
              <a:rPr lang="id-ID" smtClean="0"/>
              <a:pPr/>
              <a:t>08/07/2013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6619C-4C0C-4665-8612-DF7A5D0A510F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F0F1BD-4F10-457F-8C7E-211D60167476}" type="slidenum">
              <a:rPr lang="en-US"/>
              <a:pPr/>
              <a:t>21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29FF4E-AC01-4318-92BB-886CCD2AE849}" type="slidenum">
              <a:rPr lang="en-US"/>
              <a:pPr/>
              <a:t>22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707854-4363-410A-956A-93CFE5AE1B7F}" type="slidenum">
              <a:rPr lang="en-US"/>
              <a:pPr/>
              <a:t>23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EE99-75A7-4F35-A976-4D555A818BEB}" type="datetimeFigureOut">
              <a:rPr lang="id-ID" smtClean="0"/>
              <a:pPr/>
              <a:t>08/07/2013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C7DC-AAD2-4B6A-BE3F-4FBC483C6D3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EE99-75A7-4F35-A976-4D555A818BEB}" type="datetimeFigureOut">
              <a:rPr lang="id-ID" smtClean="0"/>
              <a:pPr/>
              <a:t>08/07/2013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C7DC-AAD2-4B6A-BE3F-4FBC483C6D3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EE99-75A7-4F35-A976-4D555A818BEB}" type="datetimeFigureOut">
              <a:rPr lang="id-ID" smtClean="0"/>
              <a:pPr/>
              <a:t>08/07/2013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C7DC-AAD2-4B6A-BE3F-4FBC483C6D3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EE99-75A7-4F35-A976-4D555A818BEB}" type="datetimeFigureOut">
              <a:rPr lang="id-ID" smtClean="0"/>
              <a:pPr/>
              <a:t>08/07/2013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C7DC-AAD2-4B6A-BE3F-4FBC483C6D3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EE99-75A7-4F35-A976-4D555A818BEB}" type="datetimeFigureOut">
              <a:rPr lang="id-ID" smtClean="0"/>
              <a:pPr/>
              <a:t>08/07/2013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C7DC-AAD2-4B6A-BE3F-4FBC483C6D3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EE99-75A7-4F35-A976-4D555A818BEB}" type="datetimeFigureOut">
              <a:rPr lang="id-ID" smtClean="0"/>
              <a:pPr/>
              <a:t>08/07/2013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C7DC-AAD2-4B6A-BE3F-4FBC483C6D3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EE99-75A7-4F35-A976-4D555A818BEB}" type="datetimeFigureOut">
              <a:rPr lang="id-ID" smtClean="0"/>
              <a:pPr/>
              <a:t>08/07/2013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C7DC-AAD2-4B6A-BE3F-4FBC483C6D3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EE99-75A7-4F35-A976-4D555A818BEB}" type="datetimeFigureOut">
              <a:rPr lang="id-ID" smtClean="0"/>
              <a:pPr/>
              <a:t>08/07/2013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C7DC-AAD2-4B6A-BE3F-4FBC483C6D3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EE99-75A7-4F35-A976-4D555A818BEB}" type="datetimeFigureOut">
              <a:rPr lang="id-ID" smtClean="0"/>
              <a:pPr/>
              <a:t>08/07/2013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C7DC-AAD2-4B6A-BE3F-4FBC483C6D3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EE99-75A7-4F35-A976-4D555A818BEB}" type="datetimeFigureOut">
              <a:rPr lang="id-ID" smtClean="0"/>
              <a:pPr/>
              <a:t>08/07/2013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C7DC-AAD2-4B6A-BE3F-4FBC483C6D3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EE99-75A7-4F35-A976-4D555A818BEB}" type="datetimeFigureOut">
              <a:rPr lang="id-ID" smtClean="0"/>
              <a:pPr/>
              <a:t>08/07/2013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41DC7DC-AAD2-4B6A-BE3F-4FBC483C6D3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10EE99-75A7-4F35-A976-4D555A818BEB}" type="datetimeFigureOut">
              <a:rPr lang="id-ID" smtClean="0"/>
              <a:pPr/>
              <a:t>08/07/2013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1DC7DC-AAD2-4B6A-BE3F-4FBC483C6D33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GANGGUAN </a:t>
            </a:r>
            <a:r>
              <a:rPr lang="en-US" dirty="0" smtClean="0"/>
              <a:t>PERTUMBUHAN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164" y="5756752"/>
            <a:ext cx="5114778" cy="1101248"/>
          </a:xfrm>
        </p:spPr>
        <p:txBody>
          <a:bodyPr/>
          <a:lstStyle/>
          <a:p>
            <a:r>
              <a:rPr lang="id-ID" dirty="0" smtClean="0"/>
              <a:t>drh. Handayu Untari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1071546"/>
            <a:ext cx="8229600" cy="6096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CAUSA ATROFI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000240"/>
            <a:ext cx="8458200" cy="485776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FF0000"/>
                </a:solidFill>
              </a:rPr>
              <a:t>1. </a:t>
            </a:r>
            <a:r>
              <a:rPr lang="en-US" dirty="0" err="1">
                <a:solidFill>
                  <a:srgbClr val="FF0000"/>
                </a:solidFill>
              </a:rPr>
              <a:t>Starvasi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malnutrisi</a:t>
            </a:r>
            <a:r>
              <a:rPr lang="en-US" dirty="0">
                <a:solidFill>
                  <a:srgbClr val="FF0000"/>
                </a:solidFill>
              </a:rPr>
              <a:t>. 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( </a:t>
            </a:r>
            <a:r>
              <a:rPr lang="en-US" dirty="0" err="1"/>
              <a:t>kelaparan</a:t>
            </a:r>
            <a:r>
              <a:rPr lang="en-US" dirty="0"/>
              <a:t> &amp; </a:t>
            </a:r>
            <a:r>
              <a:rPr lang="en-US" dirty="0" err="1"/>
              <a:t>kekurangan</a:t>
            </a:r>
            <a:r>
              <a:rPr lang="en-US" dirty="0"/>
              <a:t> </a:t>
            </a:r>
            <a:r>
              <a:rPr lang="en-US" dirty="0" err="1"/>
              <a:t>gizi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) </a:t>
            </a:r>
          </a:p>
          <a:p>
            <a:pPr lvl="2">
              <a:lnSpc>
                <a:spcPct val="90000"/>
              </a:lnSpc>
            </a:pP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kelaparan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adiposa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&amp; </a:t>
            </a:r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,</a:t>
            </a:r>
          </a:p>
          <a:p>
            <a:pPr lvl="2">
              <a:lnSpc>
                <a:spcPct val="90000"/>
              </a:lnSpc>
            </a:pP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oksidasi</a:t>
            </a:r>
            <a:r>
              <a:rPr lang="en-US" dirty="0"/>
              <a:t> </a:t>
            </a:r>
            <a:r>
              <a:rPr lang="en-US" dirty="0" err="1"/>
              <a:t>lemak</a:t>
            </a:r>
            <a:r>
              <a:rPr lang="en-US" dirty="0"/>
              <a:t> </a:t>
            </a:r>
            <a:r>
              <a:rPr lang="en-US" dirty="0" err="1"/>
              <a:t>berlangsung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ketosis2.</a:t>
            </a:r>
          </a:p>
          <a:p>
            <a:pPr lvl="2">
              <a:lnSpc>
                <a:spcPct val="90000"/>
              </a:lnSpc>
            </a:pP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lemak</a:t>
            </a:r>
            <a:r>
              <a:rPr lang="en-US" dirty="0"/>
              <a:t> </a:t>
            </a:r>
            <a:r>
              <a:rPr lang="en-US" dirty="0" err="1"/>
              <a:t>sdh</a:t>
            </a:r>
            <a:r>
              <a:rPr lang="en-US" dirty="0"/>
              <a:t> </a:t>
            </a:r>
            <a:r>
              <a:rPr lang="en-US" dirty="0" err="1"/>
              <a:t>habis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musculus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kelnjar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protoplasmanya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metabolisme</a:t>
            </a:r>
            <a:r>
              <a:rPr lang="en-US" dirty="0"/>
              <a:t> &amp; </a:t>
            </a:r>
            <a:r>
              <a:rPr lang="en-US" dirty="0" err="1"/>
              <a:t>diubah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.</a:t>
            </a:r>
          </a:p>
          <a:p>
            <a:pPr lvl="2">
              <a:lnSpc>
                <a:spcPct val="90000"/>
              </a:lnSpc>
            </a:pPr>
            <a:r>
              <a:rPr lang="en-US" dirty="0" err="1"/>
              <a:t>Semua</a:t>
            </a:r>
            <a:r>
              <a:rPr lang="en-US" dirty="0"/>
              <a:t> alt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menderita</a:t>
            </a:r>
            <a:r>
              <a:rPr lang="en-US" dirty="0"/>
              <a:t>/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arofi</a:t>
            </a:r>
            <a:r>
              <a:rPr lang="en-US" dirty="0"/>
              <a:t> </a:t>
            </a:r>
            <a:r>
              <a:rPr lang="en-US" dirty="0" err="1"/>
              <a:t>kecuali</a:t>
            </a:r>
            <a:r>
              <a:rPr lang="en-US" dirty="0"/>
              <a:t>: </a:t>
            </a:r>
            <a:r>
              <a:rPr lang="en-US" dirty="0" err="1"/>
              <a:t>tulang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syaraf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.</a:t>
            </a:r>
          </a:p>
          <a:p>
            <a:pPr lvl="2">
              <a:lnSpc>
                <a:spcPct val="90000"/>
              </a:lnSpc>
            </a:pPr>
            <a:r>
              <a:rPr lang="en-US" dirty="0" err="1"/>
              <a:t>Kelaparan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kegagalan</a:t>
            </a:r>
            <a:r>
              <a:rPr lang="en-US" dirty="0"/>
              <a:t> </a:t>
            </a:r>
            <a:r>
              <a:rPr lang="en-US" dirty="0" err="1"/>
              <a:t>asimilasi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dgn</a:t>
            </a:r>
            <a:r>
              <a:rPr lang="en-US" dirty="0"/>
              <a:t> </a:t>
            </a:r>
            <a:r>
              <a:rPr lang="en-US" dirty="0" err="1"/>
              <a:t>kekurangan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74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1285860"/>
            <a:ext cx="8229600" cy="485775"/>
          </a:xfrm>
        </p:spPr>
        <p:txBody>
          <a:bodyPr/>
          <a:lstStyle/>
          <a:p>
            <a:r>
              <a:rPr lang="en-US" sz="2500" b="1" dirty="0">
                <a:solidFill>
                  <a:srgbClr val="FF0000"/>
                </a:solidFill>
              </a:rPr>
              <a:t>2. DEFFISIENSI DISTRIBUSI DARAH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43116"/>
            <a:ext cx="8229600" cy="4410084"/>
          </a:xfrm>
        </p:spPr>
        <p:txBody>
          <a:bodyPr/>
          <a:lstStyle/>
          <a:p>
            <a:pPr lvl="1"/>
            <a:r>
              <a:rPr lang="en-US" dirty="0" err="1">
                <a:solidFill>
                  <a:srgbClr val="0000FF"/>
                </a:solidFill>
              </a:rPr>
              <a:t>Tdk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ada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pemberian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darah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yg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cukup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akan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menyebabkan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kekurangan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oxigen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dan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menimbulkan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atrofikwantitatief</a:t>
            </a:r>
            <a:r>
              <a:rPr lang="en-US" dirty="0">
                <a:solidFill>
                  <a:srgbClr val="0000FF"/>
                </a:solidFill>
              </a:rPr>
              <a:t>.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Lama </a:t>
            </a:r>
            <a:r>
              <a:rPr lang="en-US" dirty="0" err="1">
                <a:solidFill>
                  <a:srgbClr val="0000FF"/>
                </a:solidFill>
              </a:rPr>
              <a:t>kelaman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sel</a:t>
            </a:r>
            <a:r>
              <a:rPr lang="en-US" dirty="0">
                <a:solidFill>
                  <a:srgbClr val="0000FF"/>
                </a:solidFill>
              </a:rPr>
              <a:t>/</a:t>
            </a:r>
            <a:r>
              <a:rPr lang="en-US" dirty="0" err="1">
                <a:solidFill>
                  <a:srgbClr val="0000FF"/>
                </a:solidFill>
              </a:rPr>
              <a:t>jaringan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mengalami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nekrosis</a:t>
            </a:r>
            <a:endParaRPr lang="en-US" dirty="0">
              <a:solidFill>
                <a:srgbClr val="0000FF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  <a:p>
            <a:pPr lvl="2"/>
            <a:r>
              <a:rPr lang="en-US" dirty="0" err="1">
                <a:solidFill>
                  <a:srgbClr val="0000FF"/>
                </a:solidFill>
              </a:rPr>
              <a:t>Misal</a:t>
            </a:r>
            <a:r>
              <a:rPr lang="en-US" dirty="0">
                <a:solidFill>
                  <a:srgbClr val="0000FF"/>
                </a:solidFill>
              </a:rPr>
              <a:t>: </a:t>
            </a:r>
            <a:r>
              <a:rPr lang="en-US" dirty="0" err="1">
                <a:solidFill>
                  <a:srgbClr val="0000FF"/>
                </a:solidFill>
              </a:rPr>
              <a:t>stagnasi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darah</a:t>
            </a:r>
            <a:r>
              <a:rPr lang="en-US" dirty="0">
                <a:solidFill>
                  <a:srgbClr val="0000FF"/>
                </a:solidFill>
              </a:rPr>
              <a:t> pd </a:t>
            </a:r>
            <a:r>
              <a:rPr lang="en-US" dirty="0" err="1">
                <a:solidFill>
                  <a:srgbClr val="0000FF"/>
                </a:solidFill>
              </a:rPr>
              <a:t>pembendungan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pasif</a:t>
            </a:r>
            <a:r>
              <a:rPr lang="en-US" dirty="0">
                <a:solidFill>
                  <a:srgbClr val="0000FF"/>
                </a:solidFill>
              </a:rPr>
              <a:t>  </a:t>
            </a:r>
          </a:p>
          <a:p>
            <a:pPr lvl="2">
              <a:buFont typeface="Wingdings" pitchFamily="2" charset="2"/>
              <a:buNone/>
            </a:pPr>
            <a:r>
              <a:rPr lang="en-US" dirty="0">
                <a:solidFill>
                  <a:srgbClr val="0000FF"/>
                </a:solidFill>
              </a:rPr>
              <a:t>             </a:t>
            </a:r>
            <a:r>
              <a:rPr lang="en-US" dirty="0" err="1">
                <a:solidFill>
                  <a:srgbClr val="0000FF"/>
                </a:solidFill>
              </a:rPr>
              <a:t>khronis</a:t>
            </a:r>
            <a:endParaRPr lang="en-US" dirty="0">
              <a:solidFill>
                <a:srgbClr val="0000FF"/>
              </a:solidFill>
            </a:endParaRPr>
          </a:p>
          <a:p>
            <a:pPr lvl="2">
              <a:buFont typeface="Wingdings" pitchFamily="2" charset="2"/>
              <a:buNone/>
            </a:pPr>
            <a:endParaRPr lang="en-US" dirty="0">
              <a:solidFill>
                <a:srgbClr val="0000FF"/>
              </a:solidFill>
            </a:endParaRPr>
          </a:p>
          <a:p>
            <a:pPr lvl="2">
              <a:buFont typeface="Wingdings" pitchFamily="2" charset="2"/>
              <a:buNone/>
            </a:pPr>
            <a:r>
              <a:rPr lang="en-US" dirty="0" err="1">
                <a:solidFill>
                  <a:srgbClr val="0000FF"/>
                </a:solidFill>
              </a:rPr>
              <a:t>Hepar</a:t>
            </a:r>
            <a:r>
              <a:rPr lang="en-US" dirty="0">
                <a:solidFill>
                  <a:srgbClr val="0000FF"/>
                </a:solidFill>
              </a:rPr>
              <a:t>	  sel2 </a:t>
            </a:r>
            <a:r>
              <a:rPr lang="en-US" dirty="0" err="1">
                <a:solidFill>
                  <a:srgbClr val="0000FF"/>
                </a:solidFill>
              </a:rPr>
              <a:t>hati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gepeng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bahkan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bisa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hilang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0" y="1071546"/>
            <a:ext cx="8686800" cy="5481654"/>
          </a:xfrm>
        </p:spPr>
        <p:txBody>
          <a:bodyPr/>
          <a:lstStyle/>
          <a:p>
            <a:pPr>
              <a:buNone/>
            </a:pPr>
            <a:r>
              <a:rPr lang="en-US" sz="2400" b="1" dirty="0"/>
              <a:t>3. </a:t>
            </a:r>
            <a:r>
              <a:rPr lang="en-US" sz="2400" b="1" dirty="0" err="1">
                <a:solidFill>
                  <a:srgbClr val="FF0000"/>
                </a:solidFill>
              </a:rPr>
              <a:t>Berkurangnya</a:t>
            </a:r>
            <a:r>
              <a:rPr lang="en-US" sz="2400" b="1" dirty="0">
                <a:solidFill>
                  <a:srgbClr val="FF0000"/>
                </a:solidFill>
              </a:rPr>
              <a:t> / </a:t>
            </a:r>
            <a:r>
              <a:rPr lang="en-US" sz="2400" b="1" dirty="0" err="1">
                <a:solidFill>
                  <a:srgbClr val="FF0000"/>
                </a:solidFill>
              </a:rPr>
              <a:t>tdk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baiknya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intervasi</a:t>
            </a:r>
            <a:endParaRPr lang="en-US" sz="2400" b="1" dirty="0">
              <a:solidFill>
                <a:srgbClr val="FF0000"/>
              </a:solidFill>
            </a:endParaRPr>
          </a:p>
          <a:p>
            <a:pPr lvl="2"/>
            <a:r>
              <a:rPr lang="en-US" b="1" dirty="0"/>
              <a:t>Pd </a:t>
            </a:r>
            <a:r>
              <a:rPr lang="en-US" b="1" dirty="0" err="1"/>
              <a:t>kuda</a:t>
            </a:r>
            <a:r>
              <a:rPr lang="en-US" b="1" dirty="0"/>
              <a:t> </a:t>
            </a:r>
            <a:r>
              <a:rPr lang="en-US" b="1" dirty="0" err="1"/>
              <a:t>dpt</a:t>
            </a:r>
            <a:r>
              <a:rPr lang="en-US" b="1" dirty="0"/>
              <a:t> </a:t>
            </a:r>
            <a:r>
              <a:rPr lang="en-US" b="1" dirty="0" err="1"/>
              <a:t>menyebabkan</a:t>
            </a:r>
            <a:r>
              <a:rPr lang="en-US" b="1" dirty="0"/>
              <a:t> </a:t>
            </a:r>
            <a:r>
              <a:rPr lang="en-US" b="1" dirty="0" err="1"/>
              <a:t>sel</a:t>
            </a:r>
            <a:r>
              <a:rPr lang="en-US" b="1" dirty="0"/>
              <a:t>/</a:t>
            </a:r>
            <a:r>
              <a:rPr lang="en-US" b="1" dirty="0" err="1"/>
              <a:t>jaringan</a:t>
            </a:r>
            <a:r>
              <a:rPr lang="en-US" b="1" dirty="0"/>
              <a:t> </a:t>
            </a:r>
            <a:r>
              <a:rPr lang="en-US" b="1" dirty="0" err="1"/>
              <a:t>urat</a:t>
            </a:r>
            <a:r>
              <a:rPr lang="en-US" b="1" dirty="0"/>
              <a:t> </a:t>
            </a:r>
            <a:r>
              <a:rPr lang="en-US" b="1" dirty="0" err="1"/>
              <a:t>daging</a:t>
            </a:r>
            <a:r>
              <a:rPr lang="en-US" b="1" dirty="0"/>
              <a:t> </a:t>
            </a:r>
            <a:r>
              <a:rPr lang="en-US" b="1" dirty="0" err="1"/>
              <a:t>humerus</a:t>
            </a:r>
            <a:r>
              <a:rPr lang="en-US" b="1" dirty="0"/>
              <a:t> </a:t>
            </a:r>
            <a:r>
              <a:rPr lang="en-US" b="1" dirty="0" err="1"/>
              <a:t>nekrosis</a:t>
            </a:r>
            <a:endParaRPr lang="en-US" b="1" dirty="0"/>
          </a:p>
          <a:p>
            <a:pPr lvl="2"/>
            <a:r>
              <a:rPr lang="en-US" b="1" dirty="0"/>
              <a:t>Pd </a:t>
            </a:r>
            <a:r>
              <a:rPr lang="en-US" b="1" dirty="0" err="1"/>
              <a:t>anjing</a:t>
            </a:r>
            <a:r>
              <a:rPr lang="en-US" b="1" dirty="0"/>
              <a:t> 		 </a:t>
            </a:r>
            <a:r>
              <a:rPr lang="en-US" b="1" dirty="0" err="1"/>
              <a:t>atrofi</a:t>
            </a:r>
            <a:r>
              <a:rPr lang="en-US" b="1" dirty="0"/>
              <a:t> </a:t>
            </a:r>
            <a:r>
              <a:rPr lang="en-US" b="1" dirty="0" err="1"/>
              <a:t>berjalan</a:t>
            </a:r>
            <a:r>
              <a:rPr lang="en-US" b="1" dirty="0"/>
              <a:t> </a:t>
            </a:r>
            <a:r>
              <a:rPr lang="en-US" b="1" dirty="0" err="1"/>
              <a:t>progesif</a:t>
            </a:r>
            <a:r>
              <a:rPr lang="en-US" b="1" dirty="0"/>
              <a:t> pd </a:t>
            </a:r>
            <a:r>
              <a:rPr lang="en-US" b="1" dirty="0" err="1"/>
              <a:t>muscullus</a:t>
            </a:r>
            <a:r>
              <a:rPr lang="en-US" b="1" dirty="0"/>
              <a:t> </a:t>
            </a:r>
            <a:r>
              <a:rPr lang="en-US" b="1" dirty="0" err="1"/>
              <a:t>massceter</a:t>
            </a:r>
            <a:endParaRPr lang="en-US" b="1" dirty="0"/>
          </a:p>
          <a:p>
            <a:pPr lvl="2"/>
            <a:endParaRPr lang="en-US" b="1" dirty="0"/>
          </a:p>
          <a:p>
            <a:pPr>
              <a:buNone/>
            </a:pPr>
            <a:r>
              <a:rPr lang="en-US" sz="2400" b="1" dirty="0"/>
              <a:t>4. </a:t>
            </a:r>
            <a:r>
              <a:rPr lang="en-US" sz="2400" b="1" dirty="0" err="1">
                <a:solidFill>
                  <a:srgbClr val="FF0000"/>
                </a:solidFill>
              </a:rPr>
              <a:t>Atropi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tak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terpakai</a:t>
            </a:r>
            <a:r>
              <a:rPr lang="en-US" sz="2400" b="1" dirty="0">
                <a:solidFill>
                  <a:srgbClr val="FF0000"/>
                </a:solidFill>
              </a:rPr>
              <a:t>/ A. </a:t>
            </a:r>
            <a:r>
              <a:rPr lang="en-US" sz="2400" b="1" dirty="0" err="1">
                <a:solidFill>
                  <a:srgbClr val="FF0000"/>
                </a:solidFill>
              </a:rPr>
              <a:t>inakfitas</a:t>
            </a:r>
            <a:r>
              <a:rPr lang="en-US" sz="2400" b="1" dirty="0">
                <a:solidFill>
                  <a:srgbClr val="FF0000"/>
                </a:solidFill>
              </a:rPr>
              <a:t>/ </a:t>
            </a:r>
          </a:p>
          <a:p>
            <a:pPr>
              <a:buFont typeface="Wingdings" pitchFamily="2" charset="2"/>
              <a:buNone/>
            </a:pPr>
            <a:r>
              <a:rPr lang="en-US" sz="2400" b="1" dirty="0">
                <a:solidFill>
                  <a:srgbClr val="FF0000"/>
                </a:solidFill>
              </a:rPr>
              <a:t>       </a:t>
            </a:r>
            <a:r>
              <a:rPr lang="en-US" sz="2400" b="1" dirty="0" err="1">
                <a:solidFill>
                  <a:srgbClr val="FF0000"/>
                </a:solidFill>
              </a:rPr>
              <a:t>disuseatrophy</a:t>
            </a:r>
            <a:endParaRPr lang="en-US" sz="2400" b="1" dirty="0">
              <a:solidFill>
                <a:srgbClr val="FF0000"/>
              </a:solidFill>
            </a:endParaRPr>
          </a:p>
          <a:p>
            <a:pPr lvl="2"/>
            <a:r>
              <a:rPr lang="en-US" b="1" dirty="0" err="1"/>
              <a:t>Adalah</a:t>
            </a:r>
            <a:r>
              <a:rPr lang="en-US" b="1" dirty="0"/>
              <a:t> </a:t>
            </a:r>
            <a:r>
              <a:rPr lang="en-US" b="1" dirty="0" err="1"/>
              <a:t>alat</a:t>
            </a:r>
            <a:r>
              <a:rPr lang="en-US" b="1" dirty="0"/>
              <a:t> </a:t>
            </a:r>
            <a:r>
              <a:rPr lang="en-US" b="1" dirty="0" err="1"/>
              <a:t>tubuh</a:t>
            </a:r>
            <a:r>
              <a:rPr lang="en-US" b="1" dirty="0"/>
              <a:t> </a:t>
            </a:r>
            <a:r>
              <a:rPr lang="en-US" b="1" dirty="0" err="1"/>
              <a:t>akan</a:t>
            </a:r>
            <a:r>
              <a:rPr lang="en-US" b="1" dirty="0"/>
              <a:t> </a:t>
            </a:r>
            <a:r>
              <a:rPr lang="en-US" b="1" dirty="0" err="1"/>
              <a:t>mengecil</a:t>
            </a:r>
            <a:r>
              <a:rPr lang="en-US" b="1" dirty="0"/>
              <a:t> </a:t>
            </a:r>
            <a:r>
              <a:rPr lang="en-US" b="1" dirty="0" err="1"/>
              <a:t>apabila</a:t>
            </a:r>
            <a:r>
              <a:rPr lang="en-US" b="1" dirty="0"/>
              <a:t> lama </a:t>
            </a:r>
            <a:r>
              <a:rPr lang="en-US" b="1" dirty="0" err="1"/>
              <a:t>tdk</a:t>
            </a:r>
            <a:r>
              <a:rPr lang="en-US" b="1" dirty="0"/>
              <a:t> </a:t>
            </a:r>
            <a:r>
              <a:rPr lang="en-US" b="1" dirty="0" err="1"/>
              <a:t>dipakai</a:t>
            </a:r>
            <a:r>
              <a:rPr lang="en-US" b="1" dirty="0"/>
              <a:t>.</a:t>
            </a:r>
          </a:p>
          <a:p>
            <a:pPr lvl="2"/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tdk</a:t>
            </a:r>
            <a:r>
              <a:rPr lang="en-US" b="1" dirty="0"/>
              <a:t> </a:t>
            </a:r>
            <a:r>
              <a:rPr lang="en-US" b="1" dirty="0" err="1"/>
              <a:t>langsung</a:t>
            </a:r>
            <a:r>
              <a:rPr lang="en-US" b="1" dirty="0"/>
              <a:t> </a:t>
            </a:r>
            <a:r>
              <a:rPr lang="en-US" b="1" dirty="0" err="1"/>
              <a:t>dpt</a:t>
            </a:r>
            <a:r>
              <a:rPr lang="en-US" b="1" dirty="0"/>
              <a:t> </a:t>
            </a:r>
            <a:r>
              <a:rPr lang="en-US" b="1" dirty="0" err="1"/>
              <a:t>menyebabkan</a:t>
            </a:r>
            <a:r>
              <a:rPr lang="en-US" b="1" dirty="0"/>
              <a:t> </a:t>
            </a:r>
            <a:r>
              <a:rPr lang="en-US" b="1" dirty="0" err="1"/>
              <a:t>pasokan</a:t>
            </a:r>
            <a:r>
              <a:rPr lang="en-US" b="1" dirty="0"/>
              <a:t> </a:t>
            </a:r>
            <a:r>
              <a:rPr lang="en-US" b="1" dirty="0" err="1"/>
              <a:t>darah</a:t>
            </a:r>
            <a:r>
              <a:rPr lang="en-US" b="1" dirty="0"/>
              <a:t> </a:t>
            </a:r>
            <a:r>
              <a:rPr lang="en-US" b="1" dirty="0" err="1"/>
              <a:t>maka</a:t>
            </a:r>
            <a:r>
              <a:rPr lang="en-US" b="1" dirty="0"/>
              <a:t> lama </a:t>
            </a:r>
            <a:r>
              <a:rPr lang="en-US" b="1" dirty="0" err="1"/>
              <a:t>kelamaan</a:t>
            </a:r>
            <a:r>
              <a:rPr lang="en-US" b="1" dirty="0"/>
              <a:t> </a:t>
            </a:r>
            <a:r>
              <a:rPr lang="en-US" b="1" dirty="0" err="1"/>
              <a:t>dpat</a:t>
            </a:r>
            <a:r>
              <a:rPr lang="en-US" b="1" dirty="0"/>
              <a:t> </a:t>
            </a:r>
            <a:r>
              <a:rPr lang="en-US" b="1" dirty="0" err="1"/>
              <a:t>menimbulkan</a:t>
            </a:r>
            <a:r>
              <a:rPr lang="en-US" b="1" dirty="0"/>
              <a:t> </a:t>
            </a:r>
            <a:r>
              <a:rPr lang="en-US" b="1" dirty="0" err="1"/>
              <a:t>atrofi</a:t>
            </a:r>
            <a:r>
              <a:rPr lang="en-US" b="1" dirty="0"/>
              <a:t> </a:t>
            </a:r>
            <a:r>
              <a:rPr lang="en-US" b="1" dirty="0" err="1"/>
              <a:t>numeris</a:t>
            </a:r>
            <a:r>
              <a:rPr lang="en-US" b="1" dirty="0"/>
              <a:t> </a:t>
            </a:r>
            <a:r>
              <a:rPr lang="en-US" b="1" dirty="0" err="1"/>
              <a:t>maupun</a:t>
            </a:r>
            <a:r>
              <a:rPr lang="en-US" b="1" dirty="0"/>
              <a:t> </a:t>
            </a:r>
            <a:r>
              <a:rPr lang="en-US" b="1" dirty="0" err="1"/>
              <a:t>atrofi</a:t>
            </a:r>
            <a:r>
              <a:rPr lang="en-US" b="1" dirty="0"/>
              <a:t> </a:t>
            </a:r>
            <a:r>
              <a:rPr lang="en-US" b="1" dirty="0" err="1"/>
              <a:t>kwantitatief</a:t>
            </a:r>
            <a:r>
              <a:rPr lang="en-US" b="1" dirty="0"/>
              <a:t> ( </a:t>
            </a:r>
            <a:r>
              <a:rPr lang="en-US" b="1" dirty="0" err="1"/>
              <a:t>alat</a:t>
            </a:r>
            <a:r>
              <a:rPr lang="en-US" b="1" dirty="0"/>
              <a:t> </a:t>
            </a:r>
            <a:r>
              <a:rPr lang="en-US" b="1" dirty="0" err="1"/>
              <a:t>tubuh</a:t>
            </a:r>
            <a:r>
              <a:rPr lang="en-US" b="1" dirty="0"/>
              <a:t> </a:t>
            </a:r>
            <a:r>
              <a:rPr lang="en-US" b="1" dirty="0" err="1"/>
              <a:t>mengecil</a:t>
            </a:r>
            <a:r>
              <a:rPr lang="en-US" b="1" dirty="0"/>
              <a:t> )</a:t>
            </a:r>
          </a:p>
          <a:p>
            <a:pPr lvl="2"/>
            <a:r>
              <a:rPr lang="en-US" b="1" dirty="0" err="1"/>
              <a:t>Misal</a:t>
            </a:r>
            <a:r>
              <a:rPr lang="en-US" b="1" dirty="0"/>
              <a:t>: pd </a:t>
            </a:r>
            <a:r>
              <a:rPr lang="en-US" b="1" dirty="0" err="1"/>
              <a:t>kuda</a:t>
            </a:r>
            <a:r>
              <a:rPr lang="en-US" b="1" dirty="0"/>
              <a:t> </a:t>
            </a:r>
            <a:r>
              <a:rPr lang="en-US" b="1" dirty="0" err="1"/>
              <a:t>yg</a:t>
            </a:r>
            <a:r>
              <a:rPr lang="en-US" b="1" dirty="0"/>
              <a:t> </a:t>
            </a:r>
            <a:r>
              <a:rPr lang="en-US" b="1" dirty="0" err="1"/>
              <a:t>lumpuh</a:t>
            </a:r>
            <a:r>
              <a:rPr lang="en-US" b="1" dirty="0"/>
              <a:t> </a:t>
            </a:r>
            <a:r>
              <a:rPr lang="en-US" b="1" dirty="0" err="1"/>
              <a:t>kakinya</a:t>
            </a:r>
            <a:r>
              <a:rPr lang="en-US" b="1" dirty="0"/>
              <a:t>, lama </a:t>
            </a:r>
            <a:r>
              <a:rPr lang="en-US" b="1" dirty="0" err="1"/>
              <a:t>kelamaan</a:t>
            </a:r>
            <a:r>
              <a:rPr lang="en-US" b="1" dirty="0"/>
              <a:t> </a:t>
            </a:r>
            <a:r>
              <a:rPr lang="en-US" b="1" dirty="0" err="1"/>
              <a:t>kakinya</a:t>
            </a:r>
            <a:r>
              <a:rPr lang="en-US" b="1" dirty="0"/>
              <a:t> </a:t>
            </a:r>
            <a:r>
              <a:rPr lang="en-US" b="1" dirty="0" err="1"/>
              <a:t>akan</a:t>
            </a:r>
            <a:r>
              <a:rPr lang="en-US" b="1" dirty="0"/>
              <a:t> </a:t>
            </a:r>
            <a:r>
              <a:rPr lang="en-US" b="1" dirty="0" err="1"/>
              <a:t>mengecil</a:t>
            </a:r>
            <a:r>
              <a:rPr lang="en-US" b="1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0" y="304800"/>
            <a:ext cx="9144000" cy="722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/>
              <a:t>5. </a:t>
            </a:r>
            <a:r>
              <a:rPr lang="en-US" sz="2800" b="1" dirty="0" err="1">
                <a:solidFill>
                  <a:srgbClr val="FF0000"/>
                </a:solidFill>
              </a:rPr>
              <a:t>Tekanan</a:t>
            </a:r>
            <a:r>
              <a:rPr lang="en-US" sz="2800" b="1" dirty="0">
                <a:solidFill>
                  <a:srgbClr val="FF0000"/>
                </a:solidFill>
              </a:rPr>
              <a:t> Yang </a:t>
            </a:r>
            <a:r>
              <a:rPr lang="en-US" sz="2800" b="1" dirty="0" err="1">
                <a:solidFill>
                  <a:srgbClr val="FF0000"/>
                </a:solidFill>
              </a:rPr>
              <a:t>Terus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Menerus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Akan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menyebabkan</a:t>
            </a:r>
            <a:r>
              <a:rPr lang="en-US" sz="2800" b="1" dirty="0">
                <a:solidFill>
                  <a:srgbClr val="FF0000"/>
                </a:solidFill>
              </a:rPr>
              <a:t>   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    </a:t>
            </a:r>
            <a:r>
              <a:rPr lang="en-US" sz="2800" b="1" dirty="0" err="1">
                <a:solidFill>
                  <a:srgbClr val="FF0000"/>
                </a:solidFill>
              </a:rPr>
              <a:t>Atrofi</a:t>
            </a:r>
            <a:r>
              <a:rPr lang="en-US" sz="2800" b="1" dirty="0">
                <a:solidFill>
                  <a:srgbClr val="FF0000"/>
                </a:solidFill>
              </a:rPr>
              <a:t> yang </a:t>
            </a:r>
            <a:r>
              <a:rPr lang="en-US" sz="2800" b="1" dirty="0" err="1">
                <a:solidFill>
                  <a:srgbClr val="FF0000"/>
                </a:solidFill>
              </a:rPr>
              <a:t>mula-mula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bersifat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kuantitatif</a:t>
            </a:r>
            <a:r>
              <a:rPr lang="en-US" sz="2800" b="1" dirty="0">
                <a:solidFill>
                  <a:srgbClr val="FF0000"/>
                </a:solidFill>
              </a:rPr>
              <a:t>,  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    </a:t>
            </a:r>
            <a:r>
              <a:rPr lang="en-US" sz="2800" b="1" dirty="0" err="1">
                <a:solidFill>
                  <a:srgbClr val="FF0000"/>
                </a:solidFill>
              </a:rPr>
              <a:t>kemudian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berlanjut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ke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numeris</a:t>
            </a:r>
            <a:r>
              <a:rPr lang="en-US" sz="2800" b="1" dirty="0"/>
              <a:t>.</a:t>
            </a:r>
          </a:p>
          <a:p>
            <a:endParaRPr lang="en-US" sz="2800" b="1" dirty="0"/>
          </a:p>
          <a:p>
            <a:r>
              <a:rPr lang="en-US" sz="2800" b="1" dirty="0" err="1"/>
              <a:t>Contoh</a:t>
            </a:r>
            <a:r>
              <a:rPr lang="en-US" sz="2800" b="1" dirty="0"/>
              <a:t> : - </a:t>
            </a:r>
            <a:r>
              <a:rPr lang="en-US" sz="2800" b="1" dirty="0" err="1"/>
              <a:t>Jaringan</a:t>
            </a:r>
            <a:r>
              <a:rPr lang="en-US" sz="2800" b="1" dirty="0"/>
              <a:t> yang </a:t>
            </a:r>
            <a:r>
              <a:rPr lang="en-US" sz="2800" b="1" dirty="0" err="1"/>
              <a:t>mengalami</a:t>
            </a:r>
            <a:r>
              <a:rPr lang="en-US" sz="2800" b="1" dirty="0"/>
              <a:t> </a:t>
            </a:r>
            <a:r>
              <a:rPr lang="en-US" sz="2800" b="1" dirty="0" err="1"/>
              <a:t>atrofi</a:t>
            </a:r>
            <a:r>
              <a:rPr lang="en-US" sz="2800" b="1" dirty="0"/>
              <a:t> </a:t>
            </a:r>
            <a:r>
              <a:rPr lang="en-US" sz="2800" b="1" dirty="0" err="1"/>
              <a:t>karena</a:t>
            </a:r>
            <a:r>
              <a:rPr lang="en-US" sz="2800" b="1" dirty="0"/>
              <a:t> </a:t>
            </a:r>
          </a:p>
          <a:p>
            <a:r>
              <a:rPr lang="en-US" sz="2800" b="1" dirty="0"/>
              <a:t>                  </a:t>
            </a:r>
            <a:r>
              <a:rPr lang="en-US" sz="2800" b="1" dirty="0" err="1"/>
              <a:t>tekanan</a:t>
            </a:r>
            <a:r>
              <a:rPr lang="en-US" sz="2800" b="1" dirty="0"/>
              <a:t> </a:t>
            </a:r>
            <a:r>
              <a:rPr lang="en-US" sz="2800" b="1" dirty="0" err="1"/>
              <a:t>terus-menerus</a:t>
            </a:r>
            <a:r>
              <a:rPr lang="en-US" sz="2800" b="1" dirty="0"/>
              <a:t> tumor</a:t>
            </a:r>
          </a:p>
          <a:p>
            <a:r>
              <a:rPr lang="en-US" sz="2800" b="1" dirty="0"/>
              <a:t>	     -  </a:t>
            </a:r>
            <a:r>
              <a:rPr lang="en-US" sz="2800" b="1" dirty="0" err="1"/>
              <a:t>Neoplasma</a:t>
            </a:r>
            <a:r>
              <a:rPr lang="en-US" sz="2800" b="1" dirty="0"/>
              <a:t> </a:t>
            </a:r>
            <a:r>
              <a:rPr lang="en-US" sz="2800" b="1" dirty="0" err="1"/>
              <a:t>tumbuh</a:t>
            </a:r>
            <a:r>
              <a:rPr lang="en-US" sz="2800" b="1" dirty="0"/>
              <a:t> </a:t>
            </a:r>
            <a:r>
              <a:rPr lang="en-US" sz="2800" b="1" dirty="0" err="1"/>
              <a:t>dalam</a:t>
            </a:r>
            <a:r>
              <a:rPr lang="en-US" sz="2800" b="1" dirty="0"/>
              <a:t> </a:t>
            </a:r>
            <a:r>
              <a:rPr lang="en-US" sz="2800" b="1" dirty="0" err="1"/>
              <a:t>hati</a:t>
            </a:r>
            <a:r>
              <a:rPr lang="en-US" sz="2800" b="1" dirty="0"/>
              <a:t>, lama 	          </a:t>
            </a:r>
          </a:p>
          <a:p>
            <a:r>
              <a:rPr lang="en-US" sz="2800" b="1" dirty="0"/>
              <a:t>                  </a:t>
            </a:r>
            <a:r>
              <a:rPr lang="en-US" sz="2800" b="1" dirty="0" err="1"/>
              <a:t>kelamaan</a:t>
            </a:r>
            <a:r>
              <a:rPr lang="en-US" sz="2800" b="1" dirty="0"/>
              <a:t> </a:t>
            </a:r>
            <a:r>
              <a:rPr lang="en-US" sz="2800" b="1" dirty="0" err="1"/>
              <a:t>sel-sel</a:t>
            </a:r>
            <a:r>
              <a:rPr lang="en-US" sz="2800" b="1" dirty="0"/>
              <a:t> </a:t>
            </a:r>
            <a:r>
              <a:rPr lang="en-US" sz="2800" b="1" dirty="0" err="1"/>
              <a:t>hati</a:t>
            </a:r>
            <a:r>
              <a:rPr lang="en-US" sz="2800" b="1" dirty="0"/>
              <a:t> </a:t>
            </a:r>
            <a:r>
              <a:rPr lang="en-US" sz="2800" b="1" dirty="0" err="1"/>
              <a:t>mengalami</a:t>
            </a:r>
            <a:r>
              <a:rPr lang="en-US" sz="2800" b="1" dirty="0"/>
              <a:t> </a:t>
            </a:r>
            <a:r>
              <a:rPr lang="en-US" sz="2800" b="1" dirty="0" err="1"/>
              <a:t>atrofi</a:t>
            </a:r>
            <a:endParaRPr lang="en-US" sz="2800" b="1" dirty="0"/>
          </a:p>
          <a:p>
            <a:endParaRPr lang="en-US" sz="2800" b="1" dirty="0"/>
          </a:p>
          <a:p>
            <a:r>
              <a:rPr lang="en-US" sz="2800" b="1" dirty="0"/>
              <a:t>6 </a:t>
            </a:r>
            <a:r>
              <a:rPr lang="en-US" sz="2800" b="1" dirty="0" err="1">
                <a:solidFill>
                  <a:srgbClr val="FF0000"/>
                </a:solidFill>
              </a:rPr>
              <a:t>Gangguan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Kelenjar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Endokrin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/>
              <a:t>Pada</a:t>
            </a:r>
            <a:r>
              <a:rPr lang="en-US" sz="2800" b="1" dirty="0"/>
              <a:t> </a:t>
            </a:r>
            <a:r>
              <a:rPr lang="en-US" sz="2800" b="1" dirty="0" err="1"/>
              <a:t>gangguan</a:t>
            </a:r>
            <a:r>
              <a:rPr lang="en-US" sz="2800" b="1" dirty="0"/>
              <a:t>-  </a:t>
            </a:r>
          </a:p>
          <a:p>
            <a:r>
              <a:rPr lang="en-US" sz="2800" b="1" dirty="0"/>
              <a:t>   </a:t>
            </a:r>
            <a:r>
              <a:rPr lang="en-US" sz="2800" b="1" dirty="0" err="1"/>
              <a:t>gangguan</a:t>
            </a:r>
            <a:r>
              <a:rPr lang="en-US" sz="2800" b="1" dirty="0"/>
              <a:t> </a:t>
            </a:r>
            <a:r>
              <a:rPr lang="en-US" sz="2800" b="1" dirty="0" err="1"/>
              <a:t>kelenjar</a:t>
            </a:r>
            <a:r>
              <a:rPr lang="en-US" sz="2800" b="1" dirty="0"/>
              <a:t> </a:t>
            </a:r>
            <a:r>
              <a:rPr lang="en-US" sz="2800" b="1" dirty="0" err="1"/>
              <a:t>tertentu</a:t>
            </a:r>
            <a:r>
              <a:rPr lang="en-US" sz="2800" b="1" dirty="0"/>
              <a:t> </a:t>
            </a:r>
            <a:r>
              <a:rPr lang="en-US" sz="2800" b="1" dirty="0" err="1"/>
              <a:t>akan</a:t>
            </a:r>
            <a:r>
              <a:rPr lang="en-US" sz="2800" b="1" dirty="0"/>
              <a:t> </a:t>
            </a:r>
            <a:r>
              <a:rPr lang="en-US" sz="2800" b="1" dirty="0" err="1"/>
              <a:t>menimbulkan</a:t>
            </a:r>
            <a:r>
              <a:rPr lang="en-US" sz="2800" b="1" dirty="0"/>
              <a:t>  </a:t>
            </a:r>
          </a:p>
          <a:p>
            <a:r>
              <a:rPr lang="en-US" sz="2800" b="1" dirty="0"/>
              <a:t>   </a:t>
            </a:r>
            <a:r>
              <a:rPr lang="en-US" sz="2800" b="1" dirty="0" err="1"/>
              <a:t>atrofi</a:t>
            </a:r>
            <a:r>
              <a:rPr lang="en-US" sz="2800" b="1" dirty="0"/>
              <a:t> </a:t>
            </a:r>
            <a:r>
              <a:rPr lang="en-US" sz="2800" b="1" dirty="0" err="1"/>
              <a:t>dari</a:t>
            </a:r>
            <a:r>
              <a:rPr lang="en-US" sz="2800" b="1" dirty="0"/>
              <a:t> </a:t>
            </a:r>
            <a:r>
              <a:rPr lang="en-US" sz="2800" b="1" dirty="0" err="1"/>
              <a:t>alat-alat</a:t>
            </a:r>
            <a:r>
              <a:rPr lang="en-US" sz="2800" b="1" dirty="0"/>
              <a:t> </a:t>
            </a:r>
            <a:r>
              <a:rPr lang="en-US" sz="2800" b="1" dirty="0" err="1"/>
              <a:t>tubuh</a:t>
            </a:r>
            <a:r>
              <a:rPr lang="en-US" sz="2800" b="1" dirty="0"/>
              <a:t> yang </a:t>
            </a:r>
            <a:r>
              <a:rPr lang="en-US" sz="2800" b="1" dirty="0" err="1"/>
              <a:t>tergantung</a:t>
            </a:r>
            <a:r>
              <a:rPr lang="en-US" sz="2800" b="1" dirty="0"/>
              <a:t> </a:t>
            </a:r>
            <a:r>
              <a:rPr lang="en-US" sz="2800" b="1" dirty="0" err="1"/>
              <a:t>pada</a:t>
            </a:r>
            <a:r>
              <a:rPr lang="en-US" sz="2800" b="1" dirty="0"/>
              <a:t>  </a:t>
            </a:r>
          </a:p>
          <a:p>
            <a:r>
              <a:rPr lang="en-US" sz="2800" b="1" dirty="0"/>
              <a:t>   </a:t>
            </a:r>
            <a:r>
              <a:rPr lang="en-US" sz="2800" b="1" dirty="0" err="1"/>
              <a:t>pengeluarannya</a:t>
            </a:r>
            <a:r>
              <a:rPr lang="en-US" sz="2800" b="1" dirty="0"/>
              <a:t>.</a:t>
            </a:r>
          </a:p>
          <a:p>
            <a:endParaRPr lang="en-US" sz="2800" b="1" dirty="0"/>
          </a:p>
          <a:p>
            <a:r>
              <a:rPr lang="en-US" sz="2400" dirty="0"/>
              <a:t>		</a:t>
            </a:r>
            <a:r>
              <a:rPr lang="en-US" sz="2400" dirty="0" err="1"/>
              <a:t>Hypopituitarisme</a:t>
            </a:r>
            <a:r>
              <a:rPr lang="en-US" sz="2400" dirty="0"/>
              <a:t>    </a:t>
            </a:r>
            <a:r>
              <a:rPr lang="en-US" sz="2400" dirty="0">
                <a:sym typeface="Wingdings" pitchFamily="2" charset="2"/>
              </a:rPr>
              <a:t>  </a:t>
            </a:r>
            <a:r>
              <a:rPr lang="en-US" sz="2400" dirty="0" err="1">
                <a:sym typeface="Wingdings" pitchFamily="2" charset="2"/>
              </a:rPr>
              <a:t>Atrofi</a:t>
            </a:r>
            <a:r>
              <a:rPr lang="en-US" sz="2400" dirty="0">
                <a:sym typeface="Wingdings" pitchFamily="2" charset="2"/>
              </a:rPr>
              <a:t> testis (</a:t>
            </a:r>
            <a:r>
              <a:rPr lang="en-US" sz="2400" dirty="0" err="1">
                <a:sym typeface="Wingdings" pitchFamily="2" charset="2"/>
              </a:rPr>
              <a:t>atrofi</a:t>
            </a:r>
            <a:r>
              <a:rPr lang="en-US" sz="2400" dirty="0">
                <a:sym typeface="Wingdings" pitchFamily="2" charset="2"/>
              </a:rPr>
              <a:t> hormonal)</a:t>
            </a:r>
          </a:p>
          <a:p>
            <a:endParaRPr lang="en-US" sz="2400" dirty="0">
              <a:solidFill>
                <a:srgbClr val="FF0000"/>
              </a:solidFill>
              <a:sym typeface="Wingdings" pitchFamily="2" charset="2"/>
            </a:endParaRPr>
          </a:p>
          <a:p>
            <a:pPr>
              <a:buFontTx/>
              <a:buChar char="•"/>
            </a:pP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b="1" dirty="0"/>
              <a:t>7 </a:t>
            </a:r>
            <a:r>
              <a:rPr lang="en-US" sz="2800" b="1" dirty="0" err="1">
                <a:solidFill>
                  <a:srgbClr val="FF0000"/>
                </a:solidFill>
              </a:rPr>
              <a:t>Bekerja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berlebihan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dalam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waktu</a:t>
            </a:r>
            <a:r>
              <a:rPr lang="en-US" sz="2800" b="1" dirty="0">
                <a:solidFill>
                  <a:srgbClr val="FF0000"/>
                </a:solidFill>
              </a:rPr>
              <a:t> yang lama </a:t>
            </a:r>
            <a:r>
              <a:rPr lang="en-US" sz="2800" b="1" dirty="0" err="1"/>
              <a:t>Pada</a:t>
            </a:r>
            <a:r>
              <a:rPr lang="en-US" sz="2800" b="1" dirty="0"/>
              <a:t> </a:t>
            </a:r>
            <a:r>
              <a:rPr lang="en-US" sz="2800" b="1" dirty="0" err="1"/>
              <a:t>awalnya</a:t>
            </a:r>
            <a:r>
              <a:rPr lang="en-US" sz="2800" b="1" dirty="0"/>
              <a:t> </a:t>
            </a:r>
            <a:r>
              <a:rPr lang="en-US" sz="2800" b="1" dirty="0" err="1"/>
              <a:t>hipertrofi</a:t>
            </a:r>
            <a:r>
              <a:rPr lang="en-US" sz="2800" b="1" dirty="0"/>
              <a:t> </a:t>
            </a:r>
            <a:r>
              <a:rPr lang="en-US" sz="2800" b="1" dirty="0" err="1"/>
              <a:t>namun</a:t>
            </a:r>
            <a:r>
              <a:rPr lang="en-US" sz="2800" b="1" dirty="0"/>
              <a:t> </a:t>
            </a:r>
            <a:r>
              <a:rPr lang="en-US" sz="2800" b="1" dirty="0" err="1"/>
              <a:t>akhirnya</a:t>
            </a:r>
            <a:r>
              <a:rPr lang="en-US" sz="2800" b="1" dirty="0"/>
              <a:t> </a:t>
            </a:r>
            <a:r>
              <a:rPr lang="en-US" sz="2800" b="1" dirty="0" err="1"/>
              <a:t>mengalami</a:t>
            </a:r>
            <a:r>
              <a:rPr lang="en-US" sz="2800" b="1" dirty="0"/>
              <a:t> </a:t>
            </a:r>
            <a:r>
              <a:rPr lang="en-US" sz="2800" b="1" dirty="0" err="1"/>
              <a:t>atrofi</a:t>
            </a:r>
            <a:endParaRPr lang="en-US" sz="2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dirty="0"/>
              <a:t>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dirty="0" err="1"/>
              <a:t>Contoh</a:t>
            </a:r>
            <a:r>
              <a:rPr lang="en-US" sz="2800" b="1" dirty="0"/>
              <a:t> : </a:t>
            </a:r>
            <a:r>
              <a:rPr lang="en-US" sz="2800" b="1" dirty="0" err="1"/>
              <a:t>Atrofi</a:t>
            </a:r>
            <a:r>
              <a:rPr lang="en-US" sz="2800" b="1" dirty="0"/>
              <a:t> </a:t>
            </a:r>
            <a:r>
              <a:rPr lang="en-US" sz="2800" b="1" dirty="0" err="1"/>
              <a:t>kelenjar</a:t>
            </a:r>
            <a:r>
              <a:rPr lang="en-US" sz="2800" b="1" dirty="0"/>
              <a:t> thyroid </a:t>
            </a:r>
            <a:r>
              <a:rPr lang="en-US" sz="2800" b="1" dirty="0" err="1"/>
              <a:t>setelah</a:t>
            </a:r>
            <a:r>
              <a:rPr lang="en-US" sz="2800" b="1" dirty="0"/>
              <a:t> </a:t>
            </a:r>
            <a:r>
              <a:rPr lang="en-US" sz="2800" b="1" dirty="0" err="1"/>
              <a:t>menederita</a:t>
            </a:r>
            <a:r>
              <a:rPr lang="en-US" sz="2800" b="1" dirty="0"/>
              <a:t> 	      goiter </a:t>
            </a:r>
            <a:r>
              <a:rPr lang="en-US" sz="2800" b="1" dirty="0" err="1"/>
              <a:t>kronis</a:t>
            </a:r>
            <a:endParaRPr lang="en-US" sz="2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dirty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dirty="0"/>
              <a:t>8. </a:t>
            </a:r>
            <a:r>
              <a:rPr lang="en-US" sz="2800" b="1" dirty="0" err="1">
                <a:solidFill>
                  <a:srgbClr val="FF0000"/>
                </a:solidFill>
              </a:rPr>
              <a:t>Atrofi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fisiologis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karena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ketuaan</a:t>
            </a:r>
            <a:r>
              <a:rPr lang="en-US" sz="2800" b="1" dirty="0">
                <a:solidFill>
                  <a:srgbClr val="FF0000"/>
                </a:solidFill>
              </a:rPr>
              <a:t> (</a:t>
            </a:r>
            <a:r>
              <a:rPr lang="en-US" sz="2800" b="1" dirty="0" err="1">
                <a:solidFill>
                  <a:srgbClr val="FF0000"/>
                </a:solidFill>
              </a:rPr>
              <a:t>selenitas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dirty="0"/>
              <a:t>    </a:t>
            </a:r>
            <a:r>
              <a:rPr lang="en-US" sz="2800" b="1" dirty="0" err="1"/>
              <a:t>Merupakan</a:t>
            </a:r>
            <a:r>
              <a:rPr lang="en-US" sz="2800" b="1" dirty="0"/>
              <a:t> </a:t>
            </a:r>
            <a:r>
              <a:rPr lang="en-US" sz="2800" b="1" dirty="0" err="1"/>
              <a:t>proses</a:t>
            </a:r>
            <a:r>
              <a:rPr lang="en-US" sz="2800" b="1" dirty="0"/>
              <a:t> </a:t>
            </a:r>
            <a:r>
              <a:rPr lang="en-US" sz="2800" b="1" dirty="0" err="1"/>
              <a:t>atrofi</a:t>
            </a:r>
            <a:r>
              <a:rPr lang="en-US" sz="2800" b="1" dirty="0"/>
              <a:t> yang </a:t>
            </a:r>
            <a:r>
              <a:rPr lang="en-US" sz="2800" b="1" dirty="0" err="1"/>
              <a:t>alami</a:t>
            </a:r>
            <a:r>
              <a:rPr lang="en-US" sz="2800" b="1" dirty="0"/>
              <a:t> </a:t>
            </a:r>
            <a:r>
              <a:rPr lang="en-US" sz="2800" b="1" dirty="0" err="1"/>
              <a:t>karena</a:t>
            </a:r>
            <a:r>
              <a:rPr lang="en-US" sz="2800" b="1" dirty="0"/>
              <a:t> </a:t>
            </a:r>
            <a:r>
              <a:rPr lang="en-US" sz="2800" b="1" dirty="0" err="1"/>
              <a:t>ketuaan</a:t>
            </a:r>
            <a:r>
              <a:rPr lang="en-US" sz="2800" b="1" dirty="0"/>
              <a:t>, </a:t>
            </a:r>
            <a:r>
              <a:rPr lang="en-US" sz="2800" b="1" dirty="0" err="1"/>
              <a:t>dapat</a:t>
            </a:r>
            <a:r>
              <a:rPr lang="en-US" sz="2800" b="1" dirty="0"/>
              <a:t> </a:t>
            </a:r>
            <a:r>
              <a:rPr lang="en-US" sz="2800" b="1" dirty="0" err="1"/>
              <a:t>dipastikan</a:t>
            </a:r>
            <a:r>
              <a:rPr lang="en-US" sz="2800" b="1" dirty="0"/>
              <a:t> </a:t>
            </a:r>
            <a:r>
              <a:rPr lang="en-US" sz="2800" b="1" dirty="0" err="1"/>
              <a:t>hampir</a:t>
            </a:r>
            <a:r>
              <a:rPr lang="en-US" sz="2800" b="1" dirty="0"/>
              <a:t> </a:t>
            </a:r>
            <a:r>
              <a:rPr lang="en-US" sz="2800" b="1" dirty="0" err="1"/>
              <a:t>menyeluruh</a:t>
            </a:r>
            <a:r>
              <a:rPr lang="en-US" sz="2800" b="1" dirty="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dirty="0" err="1"/>
              <a:t>Contoh</a:t>
            </a:r>
            <a:r>
              <a:rPr lang="en-US" sz="2800" b="1" dirty="0"/>
              <a:t> : </a:t>
            </a:r>
            <a:r>
              <a:rPr lang="en-US" sz="2800" b="1" dirty="0" err="1"/>
              <a:t>Tinngi</a:t>
            </a:r>
            <a:r>
              <a:rPr lang="en-US" sz="2800" b="1" dirty="0"/>
              <a:t> </a:t>
            </a:r>
            <a:r>
              <a:rPr lang="en-US" sz="2800" b="1" dirty="0" err="1"/>
              <a:t>seorang</a:t>
            </a:r>
            <a:r>
              <a:rPr lang="en-US" sz="2800" b="1" dirty="0"/>
              <a:t> </a:t>
            </a:r>
            <a:r>
              <a:rPr lang="en-US" sz="2800" b="1" dirty="0" err="1"/>
              <a:t>pada</a:t>
            </a:r>
            <a:r>
              <a:rPr lang="en-US" sz="2800" b="1" dirty="0"/>
              <a:t> </a:t>
            </a:r>
            <a:r>
              <a:rPr lang="en-US" sz="2800" b="1" dirty="0" err="1"/>
              <a:t>umur</a:t>
            </a:r>
            <a:r>
              <a:rPr lang="en-US" sz="2800" b="1" dirty="0"/>
              <a:t> 30 </a:t>
            </a:r>
            <a:r>
              <a:rPr lang="en-US" sz="2800" b="1" dirty="0" err="1"/>
              <a:t>tahun</a:t>
            </a:r>
            <a:r>
              <a:rPr lang="en-US" sz="2800" b="1" dirty="0"/>
              <a:t>,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dirty="0"/>
              <a:t>		      </a:t>
            </a:r>
            <a:r>
              <a:rPr lang="en-US" sz="2800" b="1" dirty="0" err="1"/>
              <a:t>dibandingkan</a:t>
            </a:r>
            <a:r>
              <a:rPr lang="en-US" sz="2800" b="1" dirty="0"/>
              <a:t> 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umur</a:t>
            </a:r>
            <a:r>
              <a:rPr lang="en-US" sz="2800" b="1" dirty="0"/>
              <a:t> 70 </a:t>
            </a:r>
            <a:r>
              <a:rPr lang="en-US" sz="2800" b="1" dirty="0" err="1"/>
              <a:t>tahun</a:t>
            </a:r>
            <a:r>
              <a:rPr lang="en-US" sz="2800" b="1" dirty="0"/>
              <a:t> (</a:t>
            </a:r>
            <a:r>
              <a:rPr lang="en-US" sz="2800" b="1" dirty="0" err="1"/>
              <a:t>lebih</a:t>
            </a:r>
            <a:r>
              <a:rPr lang="en-US" sz="2800" b="1" dirty="0"/>
              <a:t>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dirty="0"/>
              <a:t>               </a:t>
            </a:r>
            <a:r>
              <a:rPr lang="en-US" sz="2800" b="1" dirty="0" err="1"/>
              <a:t>pendek</a:t>
            </a:r>
            <a:r>
              <a:rPr lang="en-US" sz="2800" b="1" dirty="0"/>
              <a:t> </a:t>
            </a:r>
            <a:r>
              <a:rPr lang="en-US" sz="2800" b="1" dirty="0" err="1"/>
              <a:t>kurang</a:t>
            </a:r>
            <a:r>
              <a:rPr lang="en-US" sz="2800" b="1" dirty="0"/>
              <a:t> </a:t>
            </a:r>
            <a:r>
              <a:rPr lang="en-US" sz="2800" b="1" dirty="0" err="1"/>
              <a:t>lebih</a:t>
            </a:r>
            <a:r>
              <a:rPr lang="en-US" sz="2800" b="1" dirty="0"/>
              <a:t>  1(</a:t>
            </a:r>
            <a:r>
              <a:rPr lang="en-US" sz="2800" b="1" dirty="0" err="1"/>
              <a:t>inchi</a:t>
            </a:r>
            <a:r>
              <a:rPr lang="en-US" sz="2800" b="1" dirty="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dirty="0"/>
              <a:t>    </a:t>
            </a:r>
          </a:p>
          <a:p>
            <a:pPr>
              <a:lnSpc>
                <a:spcPct val="80000"/>
              </a:lnSpc>
            </a:pP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857232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id-ID" sz="4000" b="1" dirty="0" smtClean="0">
                <a:solidFill>
                  <a:srgbClr val="FF0066"/>
                </a:solidFill>
              </a:rPr>
              <a:t>4. </a:t>
            </a:r>
            <a:r>
              <a:rPr lang="en-US" sz="4000" b="1" dirty="0" smtClean="0">
                <a:solidFill>
                  <a:srgbClr val="FF0066"/>
                </a:solidFill>
              </a:rPr>
              <a:t>ANAPLASIA</a:t>
            </a:r>
            <a:endParaRPr lang="en-US" sz="4000" b="1" dirty="0">
              <a:solidFill>
                <a:srgbClr val="FF0066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28736"/>
            <a:ext cx="8458200" cy="520066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err="1"/>
              <a:t>Membaliknya</a:t>
            </a:r>
            <a:r>
              <a:rPr lang="en-US" sz="2800" dirty="0"/>
              <a:t> </a:t>
            </a:r>
            <a:r>
              <a:rPr lang="en-US" sz="2800" dirty="0" err="1"/>
              <a:t>Sel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type </a:t>
            </a:r>
            <a:r>
              <a:rPr lang="en-US" sz="2800" dirty="0" err="1"/>
              <a:t>sel</a:t>
            </a:r>
            <a:r>
              <a:rPr lang="en-US" sz="2800" dirty="0"/>
              <a:t> yang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primitif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tak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dideferensiasi</a:t>
            </a:r>
            <a:r>
              <a:rPr lang="en-US" sz="2800" dirty="0"/>
              <a:t> </a:t>
            </a:r>
            <a:r>
              <a:rPr lang="en-US" sz="2800" dirty="0" err="1"/>
              <a:t>sebagaimana</a:t>
            </a:r>
            <a:r>
              <a:rPr lang="en-US" sz="2800" dirty="0"/>
              <a:t> yang </a:t>
            </a:r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embrio</a:t>
            </a:r>
            <a:r>
              <a:rPr lang="en-US" sz="28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dibicarakan</a:t>
            </a:r>
            <a:r>
              <a:rPr lang="en-US" sz="2800" dirty="0"/>
              <a:t> </a:t>
            </a:r>
            <a:r>
              <a:rPr lang="en-US" sz="2800" dirty="0" err="1"/>
              <a:t>lengkap</a:t>
            </a:r>
            <a:r>
              <a:rPr lang="en-US" sz="2800" dirty="0"/>
              <a:t> pd: </a:t>
            </a:r>
            <a:r>
              <a:rPr lang="en-US" sz="2800" dirty="0" err="1"/>
              <a:t>Neoplasia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tumor </a:t>
            </a:r>
            <a:r>
              <a:rPr lang="en-US" sz="2800" dirty="0" err="1"/>
              <a:t>ganas</a:t>
            </a:r>
            <a:r>
              <a:rPr lang="en-US" sz="2800" dirty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3600" b="1" dirty="0" smtClean="0">
                <a:solidFill>
                  <a:srgbClr val="FF0066"/>
                </a:solidFill>
                <a:latin typeface="+mj-lt"/>
              </a:rPr>
              <a:t>5.</a:t>
            </a:r>
            <a:r>
              <a:rPr lang="sv-SE" sz="3600" b="1" dirty="0" smtClean="0">
                <a:solidFill>
                  <a:srgbClr val="FF0066"/>
                </a:solidFill>
                <a:latin typeface="+mj-lt"/>
              </a:rPr>
              <a:t>HIPOPLASIA</a:t>
            </a:r>
            <a:r>
              <a:rPr lang="sv-SE" sz="3600" dirty="0" smtClean="0">
                <a:solidFill>
                  <a:srgbClr val="FF0066"/>
                </a:solidFill>
              </a:rPr>
              <a:t> </a:t>
            </a:r>
            <a:endParaRPr lang="sv-SE" sz="3600" dirty="0">
              <a:solidFill>
                <a:srgbClr val="FF0066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kegagalan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alat</a:t>
            </a:r>
            <a:r>
              <a:rPr lang="en-US" sz="3200" dirty="0"/>
              <a:t> </a:t>
            </a:r>
            <a:r>
              <a:rPr lang="en-US" sz="3200" dirty="0" err="1"/>
              <a:t>tubuh</a:t>
            </a:r>
            <a:r>
              <a:rPr lang="en-US" sz="3200" dirty="0"/>
              <a:t>/ bagian2nya </a:t>
            </a:r>
            <a:r>
              <a:rPr lang="en-US" sz="3200" dirty="0" err="1"/>
              <a:t>utk</a:t>
            </a:r>
            <a:r>
              <a:rPr lang="en-US" sz="3200" dirty="0"/>
              <a:t> </a:t>
            </a:r>
            <a:r>
              <a:rPr lang="en-US" sz="3200" dirty="0" err="1"/>
              <a:t>berkembang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besar</a:t>
            </a:r>
            <a:r>
              <a:rPr lang="en-US" sz="3200" dirty="0"/>
              <a:t> ( normal ) </a:t>
            </a:r>
            <a:r>
              <a:rPr lang="en-US" sz="3200" dirty="0" err="1"/>
              <a:t>proses</a:t>
            </a:r>
            <a:r>
              <a:rPr lang="en-US" sz="3200" dirty="0"/>
              <a:t> </a:t>
            </a:r>
            <a:r>
              <a:rPr lang="en-US" sz="3200" dirty="0" err="1"/>
              <a:t>kejadianya</a:t>
            </a:r>
            <a:r>
              <a:rPr lang="en-US" sz="3200" dirty="0"/>
              <a:t> </a:t>
            </a:r>
            <a:r>
              <a:rPr lang="en-US" sz="3200" dirty="0" err="1"/>
              <a:t>biasanya</a:t>
            </a:r>
            <a:r>
              <a:rPr lang="en-US" sz="3200" dirty="0"/>
              <a:t> </a:t>
            </a:r>
            <a:r>
              <a:rPr lang="en-US" sz="3200" dirty="0" err="1"/>
              <a:t>sebelum</a:t>
            </a:r>
            <a:r>
              <a:rPr lang="en-US" sz="3200" dirty="0"/>
              <a:t> </a:t>
            </a:r>
            <a:r>
              <a:rPr lang="en-US" sz="3200" dirty="0" err="1"/>
              <a:t>lahir</a:t>
            </a:r>
            <a:r>
              <a:rPr lang="en-US" sz="32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ANAPLASIA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5992"/>
            <a:ext cx="8229600" cy="416719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/>
              <a:t>Adalah</a:t>
            </a:r>
            <a:r>
              <a:rPr lang="en-US" dirty="0"/>
              <a:t> : PENGEMBALIAN SEL PADA TIPE YANG LEBIH PRIMITIF DAN LESS DIFFERENTIATED</a:t>
            </a:r>
          </a:p>
          <a:p>
            <a:pPr>
              <a:lnSpc>
                <a:spcPct val="90000"/>
              </a:lnSpc>
            </a:pPr>
            <a:r>
              <a:rPr lang="en-US" dirty="0"/>
              <a:t>TANDA2 ANAPLASIA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* 	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khas</a:t>
            </a:r>
            <a:r>
              <a:rPr lang="en-US" dirty="0"/>
              <a:t> </a:t>
            </a:r>
            <a:r>
              <a:rPr lang="en-US" dirty="0" err="1"/>
              <a:t>struktural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  	</a:t>
            </a:r>
            <a:r>
              <a:rPr lang="en-US" dirty="0" err="1"/>
              <a:t>fungsional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*	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morfologik</a:t>
            </a:r>
            <a:r>
              <a:rPr lang="en-US" dirty="0"/>
              <a:t> </a:t>
            </a:r>
            <a:r>
              <a:rPr lang="en-US" dirty="0" err="1"/>
              <a:t>mirip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dysplastic 	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parah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*	</a:t>
            </a:r>
            <a:r>
              <a:rPr lang="en-US" dirty="0" err="1"/>
              <a:t>pleomorfik</a:t>
            </a:r>
            <a:r>
              <a:rPr lang="en-US" dirty="0"/>
              <a:t> </a:t>
            </a:r>
            <a:r>
              <a:rPr lang="en-US" dirty="0" err="1"/>
              <a:t>disertai</a:t>
            </a:r>
            <a:r>
              <a:rPr lang="en-US" dirty="0"/>
              <a:t> 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	# </a:t>
            </a:r>
            <a:r>
              <a:rPr lang="en-US" dirty="0" err="1"/>
              <a:t>pembesaran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yang </a:t>
            </a:r>
            <a:r>
              <a:rPr lang="en-US" dirty="0" err="1"/>
              <a:t>ekstrim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71546"/>
            <a:ext cx="8229600" cy="5059379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		#	</a:t>
            </a:r>
            <a:r>
              <a:rPr lang="en-US" dirty="0" err="1"/>
              <a:t>inti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hiperkromatik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	#	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rasio</a:t>
            </a:r>
            <a:r>
              <a:rPr lang="en-US" dirty="0"/>
              <a:t> </a:t>
            </a:r>
            <a:r>
              <a:rPr lang="en-US" dirty="0" err="1"/>
              <a:t>inti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			</a:t>
            </a:r>
            <a:r>
              <a:rPr lang="en-US" dirty="0" err="1"/>
              <a:t>sitoplasma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	#	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mitosis </a:t>
            </a:r>
            <a:r>
              <a:rPr lang="en-US" dirty="0" err="1"/>
              <a:t>dengan</a:t>
            </a:r>
            <a:r>
              <a:rPr lang="en-US" dirty="0"/>
              <a:t> 		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figur</a:t>
            </a:r>
            <a:r>
              <a:rPr lang="en-US" dirty="0"/>
              <a:t> abnormal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*	</a:t>
            </a:r>
            <a:r>
              <a:rPr lang="en-US" dirty="0" err="1"/>
              <a:t>bersifat</a:t>
            </a:r>
            <a:r>
              <a:rPr lang="en-US" dirty="0"/>
              <a:t> irreversible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*	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prekursor</a:t>
            </a:r>
            <a:r>
              <a:rPr lang="en-US" dirty="0"/>
              <a:t> </a:t>
            </a:r>
            <a:r>
              <a:rPr lang="en-US" dirty="0" err="1"/>
              <a:t>neoplasia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*	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	</a:t>
            </a:r>
            <a:r>
              <a:rPr lang="en-US" dirty="0" err="1"/>
              <a:t>neoplastik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AutoShape 4"/>
          <p:cNvSpPr>
            <a:spLocks noGrp="1" noChangeArrowheads="1"/>
          </p:cNvSpPr>
          <p:nvPr>
            <p:ph type="title"/>
          </p:nvPr>
        </p:nvSpPr>
        <p:spPr>
          <a:xfrm>
            <a:off x="3124200" y="762000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en-US"/>
              <a:t>Bedanya dengan atrofi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914400" y="3505200"/>
            <a:ext cx="3205163" cy="2382838"/>
          </a:xfrm>
        </p:spPr>
        <p:txBody>
          <a:bodyPr/>
          <a:lstStyle/>
          <a:p>
            <a:r>
              <a:rPr lang="en-US" sz="2400" b="1"/>
              <a:t>Hypoplasi</a:t>
            </a:r>
          </a:p>
          <a:p>
            <a:pPr lvl="1"/>
            <a:r>
              <a:rPr lang="en-US" sz="2000"/>
              <a:t>Alat tubuh tak pernah membesar ( normal )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105400" y="3429000"/>
            <a:ext cx="3348038" cy="2633663"/>
          </a:xfrm>
        </p:spPr>
        <p:txBody>
          <a:bodyPr/>
          <a:lstStyle/>
          <a:p>
            <a:r>
              <a:rPr lang="en-US" sz="2400" b="1"/>
              <a:t>Atrofi</a:t>
            </a:r>
          </a:p>
          <a:p>
            <a:pPr lvl="2"/>
            <a:r>
              <a:rPr lang="en-US" sz="1800"/>
              <a:t>Alat tubuh telah menyusut dari bentuknya yg normal ( mengecil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3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3" grpId="0" build="p"/>
      <p:bldP spid="2253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596" y="928670"/>
            <a:ext cx="8382000" cy="1000132"/>
          </a:xfrm>
        </p:spPr>
        <p:txBody>
          <a:bodyPr>
            <a:normAutofit fontScale="90000"/>
          </a:bodyPr>
          <a:lstStyle/>
          <a:p>
            <a:r>
              <a:rPr lang="id-ID" sz="4000" b="1" dirty="0" smtClean="0"/>
              <a:t/>
            </a:r>
            <a:br>
              <a:rPr lang="id-ID" sz="4000" b="1" dirty="0" smtClean="0"/>
            </a:br>
            <a:r>
              <a:rPr lang="id-ID" sz="4000" b="1" dirty="0" smtClean="0"/>
              <a:t/>
            </a:r>
            <a:br>
              <a:rPr lang="id-ID" sz="4000" b="1" dirty="0" smtClean="0"/>
            </a:br>
            <a:r>
              <a:rPr lang="id-ID" sz="4000" b="1" dirty="0" smtClean="0">
                <a:solidFill>
                  <a:srgbClr val="FF0066"/>
                </a:solidFill>
              </a:rPr>
              <a:t>6. </a:t>
            </a:r>
            <a:r>
              <a:rPr lang="sv-SE" sz="4000" b="1" dirty="0" smtClean="0">
                <a:solidFill>
                  <a:srgbClr val="FF0066"/>
                </a:solidFill>
              </a:rPr>
              <a:t>METAPLASIA</a:t>
            </a:r>
            <a:r>
              <a:rPr lang="sv-SE" sz="4000" b="1" dirty="0"/>
              <a:t/>
            </a:r>
            <a:br>
              <a:rPr lang="sv-SE" sz="4000" b="1" dirty="0"/>
            </a:br>
            <a:r>
              <a:rPr lang="sv-SE" sz="4000" dirty="0"/>
              <a:t>	</a:t>
            </a:r>
            <a:endParaRPr lang="en-US" sz="4000" dirty="0"/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81000" y="1785926"/>
            <a:ext cx="8229600" cy="484347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PENGGANTIAN SUATU MACAM SEL DEWASA YANG TERDIFERENSIASI LENGKAP DENGAN SEL DEWASA TERDIFERENSIASI LENGKAP TIPE LAIN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n"/>
            </a:pPr>
            <a:r>
              <a:rPr lang="sv-SE" dirty="0" smtClean="0"/>
              <a:t>Terbatas </a:t>
            </a:r>
            <a:r>
              <a:rPr lang="sv-SE" dirty="0"/>
              <a:t>hanya jaringan primer :</a:t>
            </a:r>
          </a:p>
          <a:p>
            <a:pPr lvl="2">
              <a:lnSpc>
                <a:spcPct val="90000"/>
              </a:lnSpc>
            </a:pPr>
            <a:r>
              <a:rPr lang="en-US" dirty="0" err="1"/>
              <a:t>Epithel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ikat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err="1">
                <a:solidFill>
                  <a:srgbClr val="FF0000"/>
                </a:solidFill>
              </a:rPr>
              <a:t>Contoh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lvl="2">
              <a:lnSpc>
                <a:spcPct val="90000"/>
              </a:lnSpc>
            </a:pPr>
            <a:r>
              <a:rPr lang="en-US" dirty="0" err="1"/>
              <a:t>Cervic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kena</a:t>
            </a:r>
            <a:r>
              <a:rPr lang="en-US" dirty="0"/>
              <a:t> </a:t>
            </a:r>
            <a:r>
              <a:rPr lang="en-US" dirty="0" err="1"/>
              <a:t>rangsangan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menerus</a:t>
            </a:r>
            <a:r>
              <a:rPr lang="en-US" dirty="0"/>
              <a:t> </a:t>
            </a:r>
            <a:r>
              <a:rPr lang="en-US" dirty="0" err="1"/>
              <a:t>epithel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semula</a:t>
            </a:r>
            <a:r>
              <a:rPr lang="en-US" dirty="0"/>
              <a:t> </a:t>
            </a:r>
            <a:r>
              <a:rPr lang="en-US" dirty="0" err="1"/>
              <a:t>kolumner</a:t>
            </a:r>
            <a:r>
              <a:rPr lang="en-US" dirty="0"/>
              <a:t> ( </a:t>
            </a:r>
            <a:r>
              <a:rPr lang="en-US" dirty="0" err="1"/>
              <a:t>kubis</a:t>
            </a:r>
            <a:r>
              <a:rPr lang="en-US" dirty="0"/>
              <a:t> ) </a:t>
            </a:r>
            <a:r>
              <a:rPr lang="en-US" dirty="0" err="1"/>
              <a:t>berubah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bersusun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.</a:t>
            </a:r>
          </a:p>
          <a:p>
            <a:pPr lvl="2">
              <a:lnSpc>
                <a:spcPct val="90000"/>
              </a:lnSpc>
            </a:pP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defisiensi</a:t>
            </a:r>
            <a:r>
              <a:rPr lang="en-US" dirty="0"/>
              <a:t> </a:t>
            </a:r>
            <a:r>
              <a:rPr lang="en-US" dirty="0" err="1"/>
              <a:t>vit</a:t>
            </a:r>
            <a:r>
              <a:rPr lang="en-US" dirty="0"/>
              <a:t>. </a:t>
            </a:r>
            <a:r>
              <a:rPr lang="en-US" dirty="0" smtClean="0"/>
              <a:t>A</a:t>
            </a:r>
            <a:r>
              <a:rPr lang="id-ID" dirty="0" smtClean="0"/>
              <a:t> </a:t>
            </a:r>
            <a:r>
              <a:rPr lang="id-ID" dirty="0" smtClean="0">
                <a:sym typeface="Wingdings" pitchFamily="2" charset="2"/>
              </a:rPr>
              <a:t> </a:t>
            </a:r>
            <a:r>
              <a:rPr lang="en-US" dirty="0" err="1" smtClean="0"/>
              <a:t>epithelnya</a:t>
            </a:r>
            <a:r>
              <a:rPr lang="en-US" dirty="0" smtClean="0"/>
              <a:t> </a:t>
            </a:r>
            <a:r>
              <a:rPr lang="en-US" dirty="0" err="1"/>
              <a:t>berubah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 smtClean="0"/>
              <a:t>empedu</a:t>
            </a:r>
            <a:r>
              <a:rPr lang="id-ID" dirty="0" smtClean="0"/>
              <a:t> </a:t>
            </a:r>
            <a:r>
              <a:rPr lang="id-ID" dirty="0" smtClean="0">
                <a:sym typeface="Wingdings" pitchFamily="2" charset="2"/>
              </a:rPr>
              <a:t> </a:t>
            </a:r>
            <a:r>
              <a:rPr lang="en-US" dirty="0" err="1" smtClean="0"/>
              <a:t>epithelnyaberubah</a:t>
            </a:r>
            <a:r>
              <a:rPr lang="en-US" dirty="0" smtClean="0"/>
              <a:t> </a:t>
            </a:r>
            <a:r>
              <a:rPr lang="en-US" dirty="0" err="1"/>
              <a:t>yg</a:t>
            </a:r>
            <a:r>
              <a:rPr lang="en-US" dirty="0"/>
              <a:t> 				</a:t>
            </a:r>
            <a:r>
              <a:rPr lang="id-ID" dirty="0" smtClean="0"/>
              <a:t>m</a:t>
            </a:r>
            <a:r>
              <a:rPr lang="en-US" dirty="0" err="1" smtClean="0"/>
              <a:t>erangsang</a:t>
            </a:r>
            <a:r>
              <a:rPr lang="en-US" dirty="0" smtClean="0"/>
              <a:t> </a:t>
            </a:r>
            <a:r>
              <a:rPr lang="en-US" dirty="0" err="1"/>
              <a:t>batu</a:t>
            </a:r>
            <a:r>
              <a:rPr lang="en-US" dirty="0"/>
              <a:t> </a:t>
            </a:r>
            <a:r>
              <a:rPr lang="en-US" dirty="0" err="1"/>
              <a:t>empedu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500034" y="642918"/>
            <a:ext cx="8305800" cy="792162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CC0099"/>
                </a:solidFill>
              </a:rPr>
              <a:t>PATOL</a:t>
            </a:r>
            <a:r>
              <a:rPr lang="id-ID" sz="3200" b="1" dirty="0" smtClean="0">
                <a:solidFill>
                  <a:srgbClr val="CC0099"/>
                </a:solidFill>
              </a:rPr>
              <a:t>O</a:t>
            </a:r>
            <a:r>
              <a:rPr lang="en-US" sz="3200" b="1" dirty="0" smtClean="0">
                <a:solidFill>
                  <a:srgbClr val="CC0099"/>
                </a:solidFill>
              </a:rPr>
              <a:t>GI</a:t>
            </a:r>
            <a:r>
              <a:rPr lang="en-US" sz="3200" dirty="0" smtClean="0">
                <a:solidFill>
                  <a:srgbClr val="CC0099"/>
                </a:solidFill>
              </a:rPr>
              <a:t> </a:t>
            </a:r>
            <a:r>
              <a:rPr lang="fi-FI" sz="3200" b="1" dirty="0">
                <a:solidFill>
                  <a:srgbClr val="CC0099"/>
                </a:solidFill>
              </a:rPr>
              <a:t>KELAINAN PERTUMBUHAN</a:t>
            </a:r>
            <a:endParaRPr lang="en-US" sz="3200" b="1" dirty="0">
              <a:solidFill>
                <a:srgbClr val="CC0099"/>
              </a:solidFill>
            </a:endParaRPr>
          </a:p>
        </p:txBody>
      </p:sp>
      <p:sp>
        <p:nvSpPr>
          <p:cNvPr id="5125" name="Rectangle 5"/>
          <p:cNvSpPr>
            <a:spLocks noGrp="1" noRot="1" noChangeArrowheads="1"/>
          </p:cNvSpPr>
          <p:nvPr>
            <p:ph idx="1"/>
          </p:nvPr>
        </p:nvSpPr>
        <p:spPr>
          <a:xfrm>
            <a:off x="457200" y="1500174"/>
            <a:ext cx="8229600" cy="512922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dasarnya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pd </a:t>
            </a:r>
            <a:r>
              <a:rPr lang="en-US" dirty="0" err="1" smtClean="0"/>
              <a:t>tingkatan</a:t>
            </a:r>
            <a:r>
              <a:rPr lang="id-ID" dirty="0" smtClean="0"/>
              <a:t> </a:t>
            </a:r>
            <a:r>
              <a:rPr lang="en-US" dirty="0" err="1" smtClean="0"/>
              <a:t>sel</a:t>
            </a:r>
            <a:r>
              <a:rPr lang="en-US" dirty="0"/>
              <a:t>,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organ.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perpaduan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id-ID" dirty="0" smtClean="0"/>
              <a:t>adaptasi (noxa)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Antara</a:t>
            </a:r>
            <a:r>
              <a:rPr lang="en-US" dirty="0"/>
              <a:t> lain :</a:t>
            </a:r>
          </a:p>
          <a:p>
            <a:pPr lvl="2">
              <a:lnSpc>
                <a:spcPct val="90000"/>
              </a:lnSpc>
            </a:pPr>
            <a:r>
              <a:rPr lang="en-US" dirty="0" err="1"/>
              <a:t>Degenerasi</a:t>
            </a:r>
            <a:r>
              <a:rPr lang="en-US" dirty="0"/>
              <a:t> 	: </a:t>
            </a:r>
            <a:r>
              <a:rPr lang="en-US" dirty="0" err="1"/>
              <a:t>kemunduran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kekalahan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 err="1"/>
              <a:t>Atrofi</a:t>
            </a:r>
            <a:r>
              <a:rPr lang="en-US" dirty="0"/>
              <a:t>	</a:t>
            </a:r>
            <a:r>
              <a:rPr lang="id-ID" dirty="0" smtClean="0"/>
              <a:t>	</a:t>
            </a:r>
            <a:r>
              <a:rPr lang="en-US" dirty="0" smtClean="0"/>
              <a:t>: </a:t>
            </a:r>
            <a:r>
              <a:rPr lang="en-US" dirty="0" err="1"/>
              <a:t>Penyusutan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 err="1"/>
              <a:t>Noxa</a:t>
            </a:r>
            <a:r>
              <a:rPr lang="en-US" dirty="0"/>
              <a:t>		: </a:t>
            </a:r>
            <a:r>
              <a:rPr lang="en-US" dirty="0" err="1"/>
              <a:t>Adaptasi</a:t>
            </a:r>
            <a:r>
              <a:rPr lang="en-US" dirty="0"/>
              <a:t>/ </a:t>
            </a:r>
            <a:r>
              <a:rPr lang="en-US" dirty="0" err="1"/>
              <a:t>penyesuaian</a:t>
            </a:r>
            <a:r>
              <a:rPr lang="en-US" dirty="0"/>
              <a:t> 				 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jejas</a:t>
            </a:r>
            <a:r>
              <a:rPr lang="en-US" dirty="0"/>
              <a:t>.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Penyimpangan dari keadaan normal</a:t>
            </a:r>
            <a:r>
              <a:rPr lang="en-US" dirty="0"/>
              <a:t>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1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1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" dur="1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1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100" fill="hold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" dur="100" fill="hold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100" fill="hold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100" fill="hold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100" fill="hold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" dur="100" fill="hold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" dur="100" fill="hold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100" fill="hold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100" fill="hold"/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2" dur="100" fill="hold"/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" dur="100" fill="hold"/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" fill="hold"/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0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100" fill="hold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2" dur="100" fill="hold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3" dur="100" fill="hold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100" fill="hold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0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100" fill="hold"/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2" dur="100" fill="hold"/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100" fill="hold"/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100" fill="hold"/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229600" cy="4876800"/>
          </a:xfrm>
        </p:spPr>
        <p:txBody>
          <a:bodyPr/>
          <a:lstStyle/>
          <a:p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ikat</a:t>
            </a:r>
            <a:r>
              <a:rPr lang="en-US" dirty="0"/>
              <a:t>			</a:t>
            </a:r>
            <a:r>
              <a:rPr lang="en-US" dirty="0" err="1"/>
              <a:t>Tulang</a:t>
            </a:r>
            <a:r>
              <a:rPr lang="en-US" dirty="0"/>
              <a:t> </a:t>
            </a:r>
            <a:r>
              <a:rPr lang="en-US" dirty="0" err="1"/>
              <a:t>rawan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                                        </a:t>
            </a:r>
            <a:r>
              <a:rPr lang="id-ID" dirty="0" smtClean="0"/>
              <a:t>                </a:t>
            </a:r>
            <a:r>
              <a:rPr lang="en-US" dirty="0" err="1" smtClean="0"/>
              <a:t>Tulang</a:t>
            </a: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Tendon			</a:t>
            </a:r>
            <a:r>
              <a:rPr lang="en-US" dirty="0" err="1"/>
              <a:t>Tulang</a:t>
            </a:r>
            <a:r>
              <a:rPr lang="en-US" dirty="0"/>
              <a:t> </a:t>
            </a:r>
            <a:r>
              <a:rPr lang="en-US" dirty="0" err="1"/>
              <a:t>rawan</a:t>
            </a: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dr</a:t>
            </a:r>
            <a:r>
              <a:rPr lang="en-US" dirty="0"/>
              <a:t> </a:t>
            </a:r>
            <a:r>
              <a:rPr lang="en-US" dirty="0" err="1"/>
              <a:t>metaplasia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lain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proteksi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rangsangan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khronis</a:t>
            </a:r>
            <a:r>
              <a:rPr lang="en-US" dirty="0"/>
              <a:t>.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2214546" y="3286124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3352800" y="1905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3352800" y="1905000"/>
            <a:ext cx="1576390" cy="3809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276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3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3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8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  <p:bldP spid="27652" grpId="0" animBg="1"/>
      <p:bldP spid="27653" grpId="0" animBg="1"/>
      <p:bldP spid="2765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57232"/>
            <a:ext cx="8229600" cy="600076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PENYEBAB METAPLASIA: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err="1"/>
              <a:t>kebutuhan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fungsinya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proteksi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iritasi</a:t>
            </a:r>
            <a:r>
              <a:rPr lang="en-US" dirty="0"/>
              <a:t> </a:t>
            </a:r>
            <a:r>
              <a:rPr lang="en-US" dirty="0" err="1"/>
              <a:t>kronis</a:t>
            </a:r>
            <a:r>
              <a:rPr lang="en-US" dirty="0"/>
              <a:t>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dasarnya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</a:pPr>
            <a:r>
              <a:rPr lang="en-US" dirty="0"/>
              <a:t>HAL PENTING TENTANG METAPLASIA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dirty="0">
                <a:solidFill>
                  <a:srgbClr val="002060"/>
                </a:solidFill>
              </a:rPr>
              <a:t>MESKIPUN METAPLASIA BERSIFAT REVERSIBLE TETAPI INI DAPAT MENDAHULUI TRANSFORMASI NEOPLASTIK.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2060"/>
                </a:solidFill>
              </a:rPr>
              <a:t>	</a:t>
            </a:r>
            <a:r>
              <a:rPr lang="en-US" dirty="0" err="1">
                <a:solidFill>
                  <a:srgbClr val="002060"/>
                </a:solidFill>
              </a:rPr>
              <a:t>sebagian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besar</a:t>
            </a:r>
            <a:r>
              <a:rPr lang="en-US" dirty="0">
                <a:solidFill>
                  <a:srgbClr val="002060"/>
                </a:solidFill>
              </a:rPr>
              <a:t> carcinoma paru2 </a:t>
            </a:r>
            <a:r>
              <a:rPr lang="en-US" dirty="0" err="1">
                <a:solidFill>
                  <a:srgbClr val="002060"/>
                </a:solidFill>
              </a:rPr>
              <a:t>dan</a:t>
            </a:r>
            <a:r>
              <a:rPr lang="en-US" dirty="0">
                <a:solidFill>
                  <a:srgbClr val="002060"/>
                </a:solidFill>
              </a:rPr>
              <a:t> cervix </a:t>
            </a:r>
            <a:r>
              <a:rPr lang="en-US" dirty="0" err="1">
                <a:solidFill>
                  <a:srgbClr val="002060"/>
                </a:solidFill>
              </a:rPr>
              <a:t>pada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manusia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timbul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dari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epitel</a:t>
            </a:r>
            <a:r>
              <a:rPr lang="en-US" dirty="0">
                <a:solidFill>
                  <a:srgbClr val="002060"/>
                </a:solidFill>
              </a:rPr>
              <a:t> yang </a:t>
            </a:r>
            <a:r>
              <a:rPr lang="en-US" dirty="0" err="1">
                <a:solidFill>
                  <a:srgbClr val="002060"/>
                </a:solidFill>
              </a:rPr>
              <a:t>metaplastik</a:t>
            </a:r>
            <a:r>
              <a:rPr lang="en-US" dirty="0">
                <a:solidFill>
                  <a:srgbClr val="00206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r>
              <a:rPr lang="id-ID" sz="4000" b="1" dirty="0" smtClean="0">
                <a:solidFill>
                  <a:srgbClr val="FF0066"/>
                </a:solidFill>
              </a:rPr>
              <a:t>7.</a:t>
            </a:r>
            <a:r>
              <a:rPr lang="en-US" sz="4000" b="1" dirty="0" smtClean="0">
                <a:solidFill>
                  <a:srgbClr val="FF0066"/>
                </a:solidFill>
              </a:rPr>
              <a:t>DISPLASIA</a:t>
            </a:r>
            <a:endParaRPr lang="en-US" sz="4000" b="1" dirty="0">
              <a:solidFill>
                <a:srgbClr val="FF0066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28736"/>
            <a:ext cx="8820150" cy="5213364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dirty="0" err="1"/>
              <a:t>Dys</a:t>
            </a:r>
            <a:r>
              <a:rPr lang="en-US" sz="2400" dirty="0"/>
              <a:t> = disorder ; </a:t>
            </a:r>
            <a:r>
              <a:rPr lang="en-US" sz="2400" dirty="0" err="1"/>
              <a:t>plassein</a:t>
            </a:r>
            <a:r>
              <a:rPr lang="en-US" sz="2400" dirty="0"/>
              <a:t> = </a:t>
            </a:r>
            <a:r>
              <a:rPr lang="en-US" sz="2400" dirty="0" err="1"/>
              <a:t>membentuk</a:t>
            </a:r>
            <a:endParaRPr lang="en-US" sz="2400" dirty="0"/>
          </a:p>
          <a:p>
            <a:pPr>
              <a:buFont typeface="Wingdings" pitchFamily="2" charset="2"/>
              <a:buNone/>
            </a:pPr>
            <a:r>
              <a:rPr lang="en-US" sz="2400" dirty="0" err="1"/>
              <a:t>Adalah</a:t>
            </a:r>
            <a:r>
              <a:rPr lang="en-US" sz="2400" dirty="0"/>
              <a:t> : PERKEMBANGAN SEL DAN JARING AN YANG 	  	  TERGANGGU ATAU ABNORMAL.</a:t>
            </a:r>
          </a:p>
          <a:p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perkembangan</a:t>
            </a:r>
            <a:r>
              <a:rPr lang="en-US" sz="2400" dirty="0" smtClean="0"/>
              <a:t> fetal </a:t>
            </a:r>
            <a:r>
              <a:rPr lang="en-US" sz="2400" dirty="0" err="1" smtClean="0"/>
              <a:t>atau</a:t>
            </a:r>
            <a:r>
              <a:rPr lang="en-US" sz="2400" dirty="0" smtClean="0"/>
              <a:t> neonatal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jaringan</a:t>
            </a:r>
            <a:r>
              <a:rPr lang="en-US" sz="2400" dirty="0" smtClean="0"/>
              <a:t> </a:t>
            </a:r>
            <a:r>
              <a:rPr lang="en-US" sz="2400" dirty="0" err="1" smtClean="0"/>
              <a:t>dewasa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memerlukan</a:t>
            </a:r>
            <a:r>
              <a:rPr lang="en-US" sz="2400" dirty="0" smtClean="0"/>
              <a:t> </a:t>
            </a:r>
            <a:r>
              <a:rPr lang="en-US" sz="2400" dirty="0" err="1" smtClean="0"/>
              <a:t>penggantian</a:t>
            </a:r>
            <a:r>
              <a:rPr lang="en-US" sz="2400" dirty="0" smtClean="0"/>
              <a:t> </a:t>
            </a:r>
            <a:r>
              <a:rPr lang="en-US" sz="2400" dirty="0" err="1" smtClean="0"/>
              <a:t>kontinyu</a:t>
            </a:r>
            <a:endParaRPr lang="en-US" sz="2400" dirty="0" smtClean="0"/>
          </a:p>
          <a:p>
            <a:r>
              <a:rPr lang="en-US" sz="2400" dirty="0" smtClean="0"/>
              <a:t>DYSTROPHIA </a:t>
            </a:r>
            <a:r>
              <a:rPr lang="en-US" sz="2400" dirty="0" err="1" smtClean="0"/>
              <a:t>kadang</a:t>
            </a:r>
            <a:r>
              <a:rPr lang="en-US" sz="2400" dirty="0" smtClean="0"/>
              <a:t> </a:t>
            </a:r>
            <a:r>
              <a:rPr lang="en-US" sz="2400" dirty="0" err="1" smtClean="0"/>
              <a:t>kala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sinonim</a:t>
            </a:r>
            <a:r>
              <a:rPr lang="en-US" sz="2400" dirty="0" smtClean="0"/>
              <a:t>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KURANG </a:t>
            </a:r>
            <a:r>
              <a:rPr lang="en-US" sz="2400" dirty="0"/>
              <a:t>TEPAT.</a:t>
            </a:r>
          </a:p>
          <a:p>
            <a:pPr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 smtClean="0"/>
              <a:t>DYSTROPHIA </a:t>
            </a:r>
            <a:r>
              <a:rPr lang="en-US" sz="2400" dirty="0" err="1" smtClean="0"/>
              <a:t>menggambarkan</a:t>
            </a:r>
            <a:r>
              <a:rPr lang="en-US" sz="24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bersifat</a:t>
            </a:r>
            <a:r>
              <a:rPr lang="en-US" sz="2800" dirty="0" smtClean="0"/>
              <a:t> </a:t>
            </a:r>
            <a:r>
              <a:rPr lang="en-US" sz="2800" dirty="0" err="1" smtClean="0"/>
              <a:t>merosot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jaringan</a:t>
            </a:r>
            <a:r>
              <a:rPr lang="en-US" sz="2400" dirty="0" smtClean="0"/>
              <a:t>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tahap</a:t>
            </a:r>
            <a:r>
              <a:rPr lang="en-US" sz="2400" dirty="0" smtClean="0"/>
              <a:t> </a:t>
            </a:r>
            <a:r>
              <a:rPr lang="en-US" sz="2400" dirty="0" err="1" smtClean="0"/>
              <a:t>dewasa</a:t>
            </a:r>
            <a:r>
              <a:rPr lang="en-US" sz="2400" dirty="0" smtClean="0"/>
              <a:t> yang </a:t>
            </a:r>
            <a:r>
              <a:rPr lang="en-US" sz="2400" dirty="0" err="1" smtClean="0"/>
              <a:t>stabil</a:t>
            </a:r>
            <a:r>
              <a:rPr lang="en-US" sz="2400" dirty="0" smtClean="0"/>
              <a:t> . </a:t>
            </a:r>
            <a:r>
              <a:rPr lang="en-US" sz="2400" dirty="0" err="1" smtClean="0"/>
              <a:t>misal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nutritional muscular dystrophy</a:t>
            </a:r>
            <a:r>
              <a:rPr lang="en-US" sz="2400" dirty="0" smtClean="0">
                <a:solidFill>
                  <a:srgbClr val="FFFF00"/>
                </a:solidFill>
              </a:rPr>
              <a:t>.</a:t>
            </a:r>
            <a:endParaRPr lang="en-US" sz="2400" dirty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04813"/>
            <a:ext cx="8229600" cy="6453187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	</a:t>
            </a:r>
            <a:endParaRPr lang="en-US" sz="180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80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/>
              <a:t>GAMBARAN MIKROSKOPIK DAN MAKROSKOPIK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	</a:t>
            </a:r>
            <a:r>
              <a:rPr lang="en-US" sz="2800"/>
              <a:t>displasia yang terjadi selama perkembangan bisa dilihat secara mikroskopik tetapi kadangkala tidak bisa.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	</a:t>
            </a:r>
            <a:r>
              <a:rPr lang="en-US" sz="2800">
                <a:cs typeface="Times New Roman" pitchFamily="18" charset="0"/>
              </a:rPr>
              <a:t>♣</a:t>
            </a:r>
            <a:r>
              <a:rPr lang="en-US" sz="2800"/>
              <a:t>   chondrodysplasia/chondrodystrophy </a:t>
            </a:r>
            <a:r>
              <a:rPr lang="en-US" sz="2800">
                <a:cs typeface="Times New Roman" pitchFamily="18" charset="0"/>
              </a:rPr>
              <a:t>→ 	pertumbuhan tulang endochondrial abnormal</a:t>
            </a:r>
            <a:r>
              <a:rPr lang="en-US" sz="2800"/>
              <a:t> </a:t>
            </a:r>
            <a:r>
              <a:rPr lang="en-US" sz="2800">
                <a:cs typeface="Times New Roman" pitchFamily="18" charset="0"/>
              </a:rPr>
              <a:t>→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		disorganisasi parah pada pertumbuhan cartilago.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	 </a:t>
            </a:r>
            <a:r>
              <a:rPr lang="en-US" sz="2800">
                <a:cs typeface="Times New Roman" pitchFamily="18" charset="0"/>
              </a:rPr>
              <a:t>♣ 	hip dysplasia → makroskopik :acetabulum 	dengan bentuk 	yang 	tidak 	serasi tetapi  	mikroskopik tidak tampak perubahan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cs typeface="Times New Roman" pitchFamily="18" charset="0"/>
              </a:rPr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	 </a:t>
            </a:r>
            <a:r>
              <a:rPr lang="en-US" sz="1800">
                <a:cs typeface="Times New Roman" pitchFamily="18" charset="0"/>
              </a:rPr>
              <a:t> </a:t>
            </a:r>
            <a:endParaRPr lang="en-US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00107"/>
            <a:ext cx="8686800" cy="574200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cs typeface="Times New Roman" pitchFamily="18" charset="0"/>
              </a:rPr>
              <a:t>♣ </a:t>
            </a:r>
            <a:r>
              <a:rPr lang="en-US" dirty="0" err="1">
                <a:cs typeface="Times New Roman" pitchFamily="18" charset="0"/>
              </a:rPr>
              <a:t>jaringan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dewasa</a:t>
            </a:r>
            <a:r>
              <a:rPr lang="en-US" dirty="0">
                <a:cs typeface="Times New Roman" pitchFamily="18" charset="0"/>
              </a:rPr>
              <a:t> yang </a:t>
            </a:r>
            <a:r>
              <a:rPr lang="en-US" dirty="0" err="1">
                <a:cs typeface="Times New Roman" pitchFamily="18" charset="0"/>
              </a:rPr>
              <a:t>diperbaharui</a:t>
            </a:r>
            <a:r>
              <a:rPr lang="en-US" dirty="0">
                <a:cs typeface="Times New Roman" pitchFamily="18" charset="0"/>
              </a:rPr>
              <a:t> → dysplasia </a:t>
            </a:r>
            <a:r>
              <a:rPr lang="en-US" dirty="0" err="1">
                <a:cs typeface="Times New Roman" pitchFamily="18" charset="0"/>
              </a:rPr>
              <a:t>cenderung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terjadi</a:t>
            </a:r>
            <a:r>
              <a:rPr lang="en-US" dirty="0">
                <a:cs typeface="Times New Roman" pitchFamily="18" charset="0"/>
              </a:rPr>
              <a:t> 	</a:t>
            </a:r>
            <a:r>
              <a:rPr lang="en-US" dirty="0" err="1">
                <a:cs typeface="Times New Roman" pitchFamily="18" charset="0"/>
              </a:rPr>
              <a:t>pada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epitel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terutama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pada</a:t>
            </a:r>
            <a:r>
              <a:rPr lang="en-US" dirty="0">
                <a:cs typeface="Times New Roman" pitchFamily="18" charset="0"/>
              </a:rPr>
              <a:t> 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cs typeface="Times New Roman" pitchFamily="18" charset="0"/>
              </a:rPr>
              <a:t>		 	* </a:t>
            </a:r>
            <a:r>
              <a:rPr lang="en-US" dirty="0" err="1">
                <a:cs typeface="Times New Roman" pitchFamily="18" charset="0"/>
              </a:rPr>
              <a:t>kulit</a:t>
            </a:r>
            <a:endParaRPr lang="en-US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cs typeface="Times New Roman" pitchFamily="18" charset="0"/>
              </a:rPr>
              <a:t>			* </a:t>
            </a:r>
            <a:r>
              <a:rPr lang="en-US" dirty="0" err="1">
                <a:cs typeface="Times New Roman" pitchFamily="18" charset="0"/>
              </a:rPr>
              <a:t>membrana</a:t>
            </a:r>
            <a:r>
              <a:rPr lang="en-US" dirty="0">
                <a:cs typeface="Times New Roman" pitchFamily="18" charset="0"/>
              </a:rPr>
              <a:t> mucosa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cs typeface="Times New Roman" pitchFamily="18" charset="0"/>
              </a:rPr>
              <a:t>			* mucosa </a:t>
            </a:r>
            <a:r>
              <a:rPr lang="en-US" dirty="0" err="1">
                <a:cs typeface="Times New Roman" pitchFamily="18" charset="0"/>
              </a:rPr>
              <a:t>traktus</a:t>
            </a:r>
            <a:r>
              <a:rPr lang="en-US" dirty="0">
                <a:cs typeface="Times New Roman" pitchFamily="18" charset="0"/>
              </a:rPr>
              <a:t> gastrointestinal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>
                <a:cs typeface="Times New Roman" pitchFamily="18" charset="0"/>
              </a:rPr>
              <a:t>			* mucosa cervix, </a:t>
            </a:r>
            <a:r>
              <a:rPr lang="en-US" dirty="0" err="1">
                <a:cs typeface="Times New Roman" pitchFamily="18" charset="0"/>
              </a:rPr>
              <a:t>dan</a:t>
            </a:r>
            <a:r>
              <a:rPr lang="en-US" dirty="0">
                <a:cs typeface="Times New Roman" pitchFamily="18" charset="0"/>
              </a:rPr>
              <a:t> vagina 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dirty="0"/>
              <a:t>SECARA MIKROSKOPIK DITANDAI</a:t>
            </a:r>
            <a:r>
              <a:rPr lang="en-US" b="1" dirty="0"/>
              <a:t> :</a:t>
            </a:r>
            <a:endParaRPr lang="en-US" b="1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kontinyuitas</a:t>
            </a:r>
            <a:endParaRPr lang="en-US" dirty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yang </a:t>
            </a:r>
            <a:r>
              <a:rPr lang="en-US" dirty="0" err="1"/>
              <a:t>bervariasi</a:t>
            </a:r>
            <a:endParaRPr lang="en-US" dirty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err="1"/>
              <a:t>Inti</a:t>
            </a:r>
            <a:r>
              <a:rPr lang="en-US" dirty="0"/>
              <a:t> </a:t>
            </a:r>
            <a:r>
              <a:rPr lang="en-US" dirty="0" err="1"/>
              <a:t>hiperkromatik</a:t>
            </a:r>
            <a:endParaRPr lang="en-US" dirty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rasio</a:t>
            </a:r>
            <a:r>
              <a:rPr lang="en-US" dirty="0"/>
              <a:t> </a:t>
            </a:r>
            <a:r>
              <a:rPr lang="en-US" dirty="0" err="1"/>
              <a:t>nukleus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sitoplasma</a:t>
            </a:r>
            <a:endParaRPr lang="en-US" dirty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mitosis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000108"/>
            <a:ext cx="8229600" cy="431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dirty="0"/>
              <a:t>PENYEBAB DYSPLASIA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428736"/>
            <a:ext cx="8229600" cy="4702189"/>
          </a:xfrm>
        </p:spPr>
        <p:txBody>
          <a:bodyPr/>
          <a:lstStyle/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hypoplasia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aplasia</a:t>
            </a:r>
            <a:endParaRPr lang="en-US" dirty="0"/>
          </a:p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dewasa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iritasi</a:t>
            </a:r>
            <a:r>
              <a:rPr lang="en-US" dirty="0"/>
              <a:t> </a:t>
            </a:r>
            <a:r>
              <a:rPr lang="en-US" dirty="0" err="1"/>
              <a:t>kronis</a:t>
            </a:r>
            <a:r>
              <a:rPr lang="en-US" dirty="0"/>
              <a:t> </a:t>
            </a:r>
            <a:r>
              <a:rPr lang="en-US" dirty="0">
                <a:cs typeface="Times New Roman" pitchFamily="18" charset="0"/>
              </a:rPr>
              <a:t>→ reversible</a:t>
            </a:r>
          </a:p>
          <a:p>
            <a:r>
              <a:rPr lang="en-US" dirty="0" err="1">
                <a:cs typeface="Times New Roman" pitchFamily="18" charset="0"/>
              </a:rPr>
              <a:t>Dapat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dijumpai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pada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transformasi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neoplastik</a:t>
            </a:r>
            <a:r>
              <a:rPr lang="en-US" dirty="0">
                <a:cs typeface="Times New Roman" pitchFamily="18" charset="0"/>
              </a:rPr>
              <a:t> → dysplasia </a:t>
            </a:r>
            <a:r>
              <a:rPr lang="en-US" dirty="0" err="1">
                <a:cs typeface="Times New Roman" pitchFamily="18" charset="0"/>
              </a:rPr>
              <a:t>pada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metaplastic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squamous</a:t>
            </a:r>
            <a:r>
              <a:rPr lang="en-US" dirty="0">
                <a:cs typeface="Times New Roman" pitchFamily="18" charset="0"/>
              </a:rPr>
              <a:t> epithelium </a:t>
            </a:r>
            <a:r>
              <a:rPr lang="en-US" dirty="0" err="1">
                <a:cs typeface="Times New Roman" pitchFamily="18" charset="0"/>
              </a:rPr>
              <a:t>pada</a:t>
            </a:r>
            <a:r>
              <a:rPr lang="en-US" dirty="0">
                <a:cs typeface="Times New Roman" pitchFamily="18" charset="0"/>
              </a:rPr>
              <a:t> cervix </a:t>
            </a:r>
            <a:r>
              <a:rPr lang="en-US" dirty="0" err="1">
                <a:cs typeface="Times New Roman" pitchFamily="18" charset="0"/>
              </a:rPr>
              <a:t>manusia</a:t>
            </a:r>
            <a:endParaRPr lang="en-US" dirty="0"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>
                <a:cs typeface="Times New Roman" pitchFamily="18" charset="0"/>
              </a:rPr>
              <a:t>	Dysplasia </a:t>
            </a:r>
            <a:r>
              <a:rPr lang="en-US" dirty="0" err="1">
                <a:cs typeface="Times New Roman" pitchFamily="18" charset="0"/>
              </a:rPr>
              <a:t>sulit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dibedakan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dengan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anaplasia</a:t>
            </a:r>
            <a:endParaRPr lang="en-US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Wint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2773" name="WordArt 5"/>
          <p:cNvSpPr>
            <a:spLocks noChangeArrowheads="1" noChangeShapeType="1" noTextEdit="1"/>
          </p:cNvSpPr>
          <p:nvPr/>
        </p:nvSpPr>
        <p:spPr bwMode="auto">
          <a:xfrm>
            <a:off x="1403350" y="5516563"/>
            <a:ext cx="6481763" cy="78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terima kasih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76400" y="274638"/>
            <a:ext cx="7086600" cy="868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>
                <a:solidFill>
                  <a:srgbClr val="66FF33"/>
                </a:solidFill>
              </a:rPr>
              <a:t>BERBAGAI MACAM KELAINAN PERTUMBUHAN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458200" cy="5410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d-ID" sz="2800" b="1" dirty="0" smtClean="0">
                <a:solidFill>
                  <a:srgbClr val="FF0066"/>
                </a:solidFill>
              </a:rPr>
              <a:t>1.</a:t>
            </a:r>
            <a:r>
              <a:rPr lang="id-ID" sz="2800" b="1" dirty="0" smtClean="0"/>
              <a:t> </a:t>
            </a:r>
            <a:r>
              <a:rPr lang="sv-SE" sz="2800" b="1" dirty="0" smtClean="0"/>
              <a:t> </a:t>
            </a:r>
            <a:r>
              <a:rPr lang="sv-SE" sz="2800" b="1" dirty="0">
                <a:solidFill>
                  <a:srgbClr val="FF0066"/>
                </a:solidFill>
              </a:rPr>
              <a:t>AGENESIS</a:t>
            </a:r>
            <a:endParaRPr lang="sv-SE" sz="2800" dirty="0">
              <a:solidFill>
                <a:srgbClr val="FF0066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sz="2800" dirty="0"/>
              <a:t>		Jaringan/ organ yang tidak tumbuh sama sekali.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sv-SE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a-DK" sz="2800" b="1" dirty="0"/>
              <a:t>CAUSA</a:t>
            </a:r>
            <a:r>
              <a:rPr lang="da-DK" sz="2800" dirty="0"/>
              <a:t>  :</a:t>
            </a:r>
            <a:r>
              <a:rPr lang="en-US" sz="2800" dirty="0"/>
              <a:t> </a:t>
            </a:r>
            <a:r>
              <a:rPr lang="en-US" sz="2800" dirty="0" err="1"/>
              <a:t>Kematian</a:t>
            </a:r>
            <a:r>
              <a:rPr lang="en-US" sz="2800" dirty="0"/>
              <a:t> </a:t>
            </a:r>
            <a:r>
              <a:rPr lang="en-US" sz="2800" dirty="0" err="1"/>
              <a:t>sel-sel</a:t>
            </a:r>
            <a:r>
              <a:rPr lang="en-US" sz="2800" dirty="0"/>
              <a:t> </a:t>
            </a:r>
            <a:r>
              <a:rPr lang="en-US" sz="2800" dirty="0" err="1"/>
              <a:t>induk</a:t>
            </a:r>
            <a:r>
              <a:rPr lang="en-US" sz="2800" dirty="0"/>
              <a:t>/ </a:t>
            </a:r>
            <a:r>
              <a:rPr lang="en-US" sz="2800" dirty="0" err="1"/>
              <a:t>sel</a:t>
            </a:r>
            <a:r>
              <a:rPr lang="en-US" sz="2800" dirty="0"/>
              <a:t> primordial pd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/>
              <a:t>                 </a:t>
            </a:r>
            <a:r>
              <a:rPr lang="en-US" sz="2800" dirty="0" err="1"/>
              <a:t>tahapan</a:t>
            </a:r>
            <a:r>
              <a:rPr lang="en-US" sz="2800" dirty="0"/>
              <a:t> </a:t>
            </a:r>
            <a:r>
              <a:rPr lang="en-US" sz="2800" dirty="0" err="1"/>
              <a:t>awal</a:t>
            </a:r>
            <a:r>
              <a:rPr lang="en-US" sz="2800" dirty="0"/>
              <a:t> </a:t>
            </a:r>
            <a:r>
              <a:rPr lang="en-US" sz="2800" dirty="0" err="1"/>
              <a:t>kehidupan</a:t>
            </a:r>
            <a:r>
              <a:rPr lang="en-US" sz="2800" dirty="0"/>
              <a:t> ( pd </a:t>
            </a:r>
            <a:r>
              <a:rPr lang="en-US" sz="2800" dirty="0" err="1"/>
              <a:t>masa</a:t>
            </a:r>
            <a:r>
              <a:rPr lang="en-US" sz="2800" dirty="0"/>
              <a:t> </a:t>
            </a:r>
            <a:r>
              <a:rPr lang="en-US" sz="2800" dirty="0" err="1"/>
              <a:t>embrional</a:t>
            </a:r>
            <a:r>
              <a:rPr lang="en-US" sz="2800" dirty="0"/>
              <a:t> 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err="1"/>
              <a:t>Kematian</a:t>
            </a:r>
            <a:r>
              <a:rPr lang="en-US" sz="2800" dirty="0"/>
              <a:t> </a:t>
            </a:r>
            <a:r>
              <a:rPr lang="en-US" sz="2800" dirty="0" err="1"/>
              <a:t>sel</a:t>
            </a:r>
            <a:r>
              <a:rPr lang="en-US" sz="2800" dirty="0"/>
              <a:t> primordial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akibat</a:t>
            </a:r>
            <a:r>
              <a:rPr lang="en-US" sz="2800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err="1"/>
              <a:t>Jejas</a:t>
            </a:r>
            <a:r>
              <a:rPr lang="en-US" sz="2800" dirty="0"/>
              <a:t> </a:t>
            </a:r>
            <a:r>
              <a:rPr lang="da-DK" sz="2800" dirty="0"/>
              <a:t>Eksogen</a:t>
            </a:r>
            <a:r>
              <a:rPr lang="en-US" sz="2800" dirty="0"/>
              <a:t> : </a:t>
            </a:r>
            <a:r>
              <a:rPr lang="en-US" sz="2800" dirty="0" err="1"/>
              <a:t>radiasi</a:t>
            </a:r>
            <a:r>
              <a:rPr lang="en-US" sz="2800" dirty="0"/>
              <a:t>, </a:t>
            </a:r>
            <a:r>
              <a:rPr lang="en-US" sz="2800" dirty="0" err="1"/>
              <a:t>keracunan</a:t>
            </a:r>
            <a:endParaRPr lang="en-US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a-DK" sz="2800" dirty="0"/>
              <a:t>Jejas Endogen	: kelainan gen, gangguan endokrin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714348" y="1285860"/>
            <a:ext cx="7820052" cy="5191140"/>
          </a:xfrm>
        </p:spPr>
        <p:txBody>
          <a:bodyPr/>
          <a:lstStyle/>
          <a:p>
            <a:r>
              <a:rPr lang="en-US" dirty="0" err="1"/>
              <a:t>Morfologi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ikat</a:t>
            </a:r>
            <a:r>
              <a:rPr lang="en-US" dirty="0"/>
              <a:t> &amp; </a:t>
            </a:r>
            <a:r>
              <a:rPr lang="en-US" dirty="0" err="1"/>
              <a:t>lemakditempat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seharusnya</a:t>
            </a:r>
            <a:r>
              <a:rPr lang="en-US" dirty="0"/>
              <a:t> </a:t>
            </a:r>
            <a:r>
              <a:rPr lang="en-US" dirty="0" err="1"/>
              <a:t>ditempati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/ organ </a:t>
            </a:r>
            <a:r>
              <a:rPr lang="en-US" dirty="0" err="1"/>
              <a:t>agenetik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 : </a:t>
            </a:r>
            <a:r>
              <a:rPr lang="en-US" dirty="0" err="1"/>
              <a:t>tdk</a:t>
            </a:r>
            <a:r>
              <a:rPr lang="en-US" dirty="0"/>
              <a:t> </a:t>
            </a:r>
            <a:r>
              <a:rPr lang="en-US" dirty="0" err="1"/>
              <a:t>terbentuknya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			</a:t>
            </a:r>
            <a:r>
              <a:rPr lang="en-US" dirty="0" err="1"/>
              <a:t>ginjal</a:t>
            </a:r>
            <a:r>
              <a:rPr lang="en-US" dirty="0"/>
              <a:t> pd </a:t>
            </a:r>
            <a:r>
              <a:rPr lang="en-US" dirty="0" err="1"/>
              <a:t>individu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3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785794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id-ID" sz="4000" b="1" dirty="0" smtClean="0">
                <a:solidFill>
                  <a:srgbClr val="CC00CC"/>
                </a:solidFill>
              </a:rPr>
              <a:t>2. </a:t>
            </a:r>
            <a:r>
              <a:rPr lang="sv-SE" sz="4000" b="1" dirty="0" smtClean="0">
                <a:solidFill>
                  <a:srgbClr val="CC00CC"/>
                </a:solidFill>
              </a:rPr>
              <a:t>APLASIA</a:t>
            </a:r>
            <a:r>
              <a:rPr lang="sv-SE" sz="4000" dirty="0">
                <a:solidFill>
                  <a:srgbClr val="CC00CC"/>
                </a:solidFill>
              </a:rPr>
              <a:t/>
            </a:r>
            <a:br>
              <a:rPr lang="sv-SE" sz="4000" dirty="0">
                <a:solidFill>
                  <a:srgbClr val="CC00CC"/>
                </a:solidFill>
              </a:rPr>
            </a:br>
            <a:r>
              <a:rPr lang="sv-SE" sz="4000" dirty="0"/>
              <a:t>      	</a:t>
            </a:r>
            <a:endParaRPr lang="en-US" sz="40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85860"/>
            <a:ext cx="8229600" cy="5343540"/>
          </a:xfrm>
        </p:spPr>
        <p:txBody>
          <a:bodyPr/>
          <a:lstStyle/>
          <a:p>
            <a:r>
              <a:rPr lang="sv-SE" sz="2800" dirty="0"/>
              <a:t>Peran jaringan/ organ yg tumbuh lebih kecil dr ukuran normalnya (tak sempurna) struktur	maupun fungsinya.</a:t>
            </a:r>
          </a:p>
          <a:p>
            <a:r>
              <a:rPr lang="sv-SE" sz="2800" dirty="0"/>
              <a:t>Mekanisme</a:t>
            </a:r>
            <a:r>
              <a:rPr lang="en-US" sz="2800" dirty="0"/>
              <a:t> </a:t>
            </a:r>
            <a:r>
              <a:rPr lang="en-US" sz="2800" dirty="0" err="1"/>
              <a:t>terjadinaya</a:t>
            </a:r>
            <a:r>
              <a:rPr lang="en-US" sz="2800" dirty="0"/>
              <a:t> </a:t>
            </a:r>
            <a:r>
              <a:rPr lang="en-US" sz="2800" dirty="0" err="1"/>
              <a:t>tdk</a:t>
            </a:r>
            <a:r>
              <a:rPr lang="en-US" sz="2800" dirty="0"/>
              <a:t> </a:t>
            </a:r>
            <a:r>
              <a:rPr lang="en-US" sz="2800" dirty="0" err="1"/>
              <a:t>berbeda</a:t>
            </a:r>
            <a:r>
              <a:rPr lang="en-US" sz="2800" dirty="0"/>
              <a:t> </a:t>
            </a:r>
            <a:r>
              <a:rPr lang="en-US" sz="2800" dirty="0" err="1"/>
              <a:t>jauh</a:t>
            </a:r>
            <a:r>
              <a:rPr lang="en-US" sz="2800" dirty="0"/>
              <a:t> </a:t>
            </a:r>
            <a:r>
              <a:rPr lang="en-US" sz="2800" dirty="0" err="1"/>
              <a:t>dgn</a:t>
            </a:r>
            <a:r>
              <a:rPr lang="en-US" sz="2800" dirty="0"/>
              <a:t> agenesis </a:t>
            </a:r>
            <a:r>
              <a:rPr lang="en-US" sz="2800" dirty="0" err="1"/>
              <a:t>tetapi</a:t>
            </a:r>
            <a:r>
              <a:rPr lang="en-US" sz="2800" dirty="0"/>
              <a:t> </a:t>
            </a:r>
            <a:r>
              <a:rPr lang="en-US" sz="2800" dirty="0" err="1"/>
              <a:t>intensitasnya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ringan</a:t>
            </a:r>
            <a:r>
              <a:rPr lang="en-US" sz="2800" dirty="0"/>
              <a:t>.</a:t>
            </a:r>
          </a:p>
          <a:p>
            <a:r>
              <a:rPr lang="sv-SE" sz="2800" dirty="0"/>
              <a:t>Bentuknya antara lain: </a:t>
            </a:r>
          </a:p>
          <a:p>
            <a:pPr lvl="2"/>
            <a:r>
              <a:rPr lang="sv-SE" sz="2000" dirty="0"/>
              <a:t>Abortief rudimenter , ukuranya jauh lebih kecil dr normal diantara jaringan ikat &amp; jaringan lemak</a:t>
            </a:r>
          </a:p>
          <a:p>
            <a:pPr lvl="2"/>
            <a:r>
              <a:rPr lang="sv-SE" sz="2000" dirty="0"/>
              <a:t>Segmental aplasia, jaringan /organ yg bentuknya tdk normal berupa segmen-segmen.</a:t>
            </a:r>
          </a:p>
          <a:p>
            <a:pPr lvl="2">
              <a:buFont typeface="Wingdings" pitchFamily="2" charset="2"/>
              <a:buNone/>
            </a:pPr>
            <a:endParaRPr lang="sv-SE" sz="2000" dirty="0"/>
          </a:p>
          <a:p>
            <a:r>
              <a:rPr lang="en-US" sz="2800" dirty="0" err="1">
                <a:solidFill>
                  <a:srgbClr val="CC00CC"/>
                </a:solidFill>
              </a:rPr>
              <a:t>Contoh</a:t>
            </a:r>
            <a:r>
              <a:rPr lang="en-US" sz="2800" dirty="0"/>
              <a:t>: </a:t>
            </a:r>
            <a:r>
              <a:rPr lang="en-US" sz="2800" dirty="0" err="1"/>
              <a:t>tdk</a:t>
            </a:r>
            <a:r>
              <a:rPr lang="en-US" sz="2800" dirty="0"/>
              <a:t> </a:t>
            </a:r>
            <a:r>
              <a:rPr lang="en-US" sz="2800" dirty="0" err="1"/>
              <a:t>terbentuknya</a:t>
            </a:r>
            <a:r>
              <a:rPr lang="en-US" sz="2800" dirty="0"/>
              <a:t> uteri </a:t>
            </a:r>
            <a:r>
              <a:rPr lang="en-US" sz="2800" dirty="0" err="1"/>
              <a:t>dlm</a:t>
            </a:r>
            <a:r>
              <a:rPr lang="en-US" sz="2800" dirty="0"/>
              <a:t> </a:t>
            </a:r>
            <a:r>
              <a:rPr lang="en-US" sz="2800" dirty="0" err="1"/>
              <a:t>rahim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57232"/>
            <a:ext cx="8229600" cy="5772168"/>
          </a:xfrm>
        </p:spPr>
        <p:txBody>
          <a:bodyPr/>
          <a:lstStyle/>
          <a:p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aplstik</a:t>
            </a:r>
            <a:r>
              <a:rPr lang="en-US" dirty="0"/>
              <a:t>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diartikan</a:t>
            </a:r>
            <a:r>
              <a:rPr lang="en-US" dirty="0"/>
              <a:t> </a:t>
            </a:r>
            <a:r>
              <a:rPr lang="en-US" dirty="0" err="1"/>
              <a:t>ketidak</a:t>
            </a:r>
            <a:r>
              <a:rPr lang="en-US" dirty="0"/>
              <a:t> </a:t>
            </a:r>
            <a:r>
              <a:rPr lang="en-US" dirty="0" err="1"/>
              <a:t>mampuan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Misal</a:t>
            </a:r>
            <a:r>
              <a:rPr lang="en-US" dirty="0"/>
              <a:t>: </a:t>
            </a:r>
            <a:r>
              <a:rPr lang="en-US" dirty="0" err="1"/>
              <a:t>tdk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regenerasi</a:t>
            </a:r>
            <a:r>
              <a:rPr lang="en-US" dirty="0"/>
              <a:t> </a:t>
            </a:r>
            <a:r>
              <a:rPr lang="en-US" dirty="0" err="1"/>
              <a:t>sumsum</a:t>
            </a:r>
            <a:r>
              <a:rPr lang="en-US" dirty="0"/>
              <a:t> </a:t>
            </a:r>
            <a:r>
              <a:rPr lang="en-US" dirty="0" err="1"/>
              <a:t>tulang</a:t>
            </a:r>
            <a:r>
              <a:rPr lang="en-US" dirty="0"/>
              <a:t> 		pd </a:t>
            </a:r>
            <a:r>
              <a:rPr lang="en-US" dirty="0" err="1"/>
              <a:t>keadaan</a:t>
            </a:r>
            <a:r>
              <a:rPr lang="en-US" dirty="0"/>
              <a:t> anemia </a:t>
            </a:r>
            <a:r>
              <a:rPr lang="en-US" dirty="0" err="1"/>
              <a:t>aplastik</a:t>
            </a:r>
            <a:r>
              <a:rPr lang="en-US" dirty="0"/>
              <a:t>. ( </a:t>
            </a:r>
            <a:r>
              <a:rPr lang="en-US" dirty="0" err="1"/>
              <a:t>buakan</a:t>
            </a:r>
            <a:r>
              <a:rPr lang="en-US" dirty="0"/>
              <a:t> 		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anomali</a:t>
            </a:r>
            <a:r>
              <a:rPr lang="en-US" dirty="0"/>
              <a:t> </a:t>
            </a:r>
            <a:r>
              <a:rPr lang="en-US" dirty="0" err="1"/>
              <a:t>kongenital</a:t>
            </a:r>
            <a:r>
              <a:rPr lang="en-US" dirty="0"/>
              <a:t> )</a:t>
            </a:r>
          </a:p>
          <a:p>
            <a:pPr>
              <a:buFontTx/>
              <a:buNone/>
            </a:pPr>
            <a:endParaRPr lang="en-US" dirty="0"/>
          </a:p>
          <a:p>
            <a:pPr>
              <a:buNone/>
            </a:pPr>
            <a:r>
              <a:rPr lang="id-ID" sz="3200" b="1" dirty="0" smtClean="0">
                <a:solidFill>
                  <a:srgbClr val="CC0099"/>
                </a:solidFill>
              </a:rPr>
              <a:t>3. </a:t>
            </a:r>
            <a:r>
              <a:rPr lang="sv-SE" sz="3200" b="1" dirty="0" smtClean="0">
                <a:solidFill>
                  <a:srgbClr val="CC0099"/>
                </a:solidFill>
              </a:rPr>
              <a:t>ATROFI</a:t>
            </a:r>
          </a:p>
          <a:p>
            <a:pPr lvl="2"/>
            <a:r>
              <a:rPr lang="da-DK" b="1" dirty="0" smtClean="0"/>
              <a:t>Adalah </a:t>
            </a:r>
            <a:r>
              <a:rPr lang="da-DK" b="1" dirty="0"/>
              <a:t>penyusutan /berkurangnya besaran sesuatu jaringan/organ dr semula bentuk normalnya, akibat kerkurangnya komponen </a:t>
            </a:r>
          </a:p>
          <a:p>
            <a:pPr lvl="2">
              <a:buFontTx/>
              <a:buNone/>
            </a:pPr>
            <a:r>
              <a:rPr lang="da-DK" b="1" dirty="0"/>
              <a:t>   intraseluler. ( parenchym ).</a:t>
            </a:r>
            <a:endParaRPr lang="da-DK" dirty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r>
              <a:rPr lang="en-US" dirty="0" err="1">
                <a:solidFill>
                  <a:srgbClr val="CC0099"/>
                </a:solidFill>
              </a:rPr>
              <a:t>Terjadinya</a:t>
            </a:r>
            <a:r>
              <a:rPr lang="en-US" dirty="0">
                <a:solidFill>
                  <a:srgbClr val="CC0099"/>
                </a:solidFill>
              </a:rPr>
              <a:t> </a:t>
            </a:r>
            <a:r>
              <a:rPr lang="en-US" dirty="0" err="1">
                <a:solidFill>
                  <a:srgbClr val="CC0099"/>
                </a:solidFill>
              </a:rPr>
              <a:t>melalui</a:t>
            </a:r>
            <a:r>
              <a:rPr lang="en-US" dirty="0"/>
              <a:t>:</a:t>
            </a:r>
          </a:p>
          <a:p>
            <a:pPr>
              <a:buFontTx/>
              <a:buNone/>
            </a:pPr>
            <a:endParaRPr lang="en-US" dirty="0"/>
          </a:p>
          <a:p>
            <a:pPr lvl="1">
              <a:buFontTx/>
              <a:buNone/>
            </a:pPr>
            <a:r>
              <a:rPr lang="en-US" dirty="0"/>
              <a:t>1. </a:t>
            </a:r>
            <a:r>
              <a:rPr lang="en-US" dirty="0" err="1"/>
              <a:t>Atrofi</a:t>
            </a:r>
            <a:r>
              <a:rPr lang="en-US" dirty="0"/>
              <a:t> </a:t>
            </a:r>
            <a:r>
              <a:rPr lang="en-US" dirty="0" err="1"/>
              <a:t>numeris</a:t>
            </a:r>
            <a:r>
              <a:rPr lang="en-US" dirty="0"/>
              <a:t>: </a:t>
            </a:r>
            <a:r>
              <a:rPr lang="en-US" dirty="0" err="1"/>
              <a:t>berkurang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selnya</a:t>
            </a:r>
            <a:endParaRPr lang="en-US" dirty="0"/>
          </a:p>
          <a:p>
            <a:pPr lvl="3"/>
            <a:r>
              <a:rPr lang="en-US" dirty="0" err="1"/>
              <a:t>Misal</a:t>
            </a:r>
            <a:r>
              <a:rPr lang="en-US" dirty="0"/>
              <a:t>: </a:t>
            </a:r>
            <a:r>
              <a:rPr lang="en-US" dirty="0" err="1"/>
              <a:t>menagalami</a:t>
            </a:r>
            <a:r>
              <a:rPr lang="en-US" dirty="0"/>
              <a:t> </a:t>
            </a:r>
            <a:r>
              <a:rPr lang="en-US" dirty="0" err="1"/>
              <a:t>nekrosis</a:t>
            </a:r>
            <a:endParaRPr lang="en-US" dirty="0"/>
          </a:p>
          <a:p>
            <a:pPr lvl="3"/>
            <a:endParaRPr lang="en-US" dirty="0"/>
          </a:p>
          <a:p>
            <a:pPr lvl="1">
              <a:buFontTx/>
              <a:buNone/>
            </a:pPr>
            <a:r>
              <a:rPr lang="en-US" dirty="0"/>
              <a:t>2. </a:t>
            </a:r>
            <a:r>
              <a:rPr lang="en-US" dirty="0" err="1"/>
              <a:t>Atrofi</a:t>
            </a:r>
            <a:r>
              <a:rPr lang="en-US" dirty="0"/>
              <a:t> </a:t>
            </a:r>
            <a:r>
              <a:rPr lang="en-US" dirty="0" err="1"/>
              <a:t>kwantitatif</a:t>
            </a:r>
            <a:r>
              <a:rPr lang="en-US" dirty="0"/>
              <a:t>: </a:t>
            </a:r>
            <a:r>
              <a:rPr lang="en-US" dirty="0" err="1"/>
              <a:t>berkurang</a:t>
            </a:r>
            <a:r>
              <a:rPr lang="en-US" dirty="0"/>
              <a:t> </a:t>
            </a:r>
            <a:r>
              <a:rPr lang="en-US" dirty="0" err="1"/>
              <a:t>besaran</a:t>
            </a:r>
            <a:r>
              <a:rPr lang="en-US" dirty="0"/>
              <a:t>  </a:t>
            </a:r>
          </a:p>
          <a:p>
            <a:pPr lvl="1">
              <a:buFontTx/>
              <a:buNone/>
            </a:pPr>
            <a:r>
              <a:rPr lang="en-US" dirty="0"/>
              <a:t>    </a:t>
            </a:r>
            <a:r>
              <a:rPr lang="en-US" dirty="0" err="1"/>
              <a:t>selnya</a:t>
            </a:r>
            <a:r>
              <a:rPr lang="en-US" dirty="0"/>
              <a:t>.</a:t>
            </a:r>
          </a:p>
          <a:p>
            <a:pPr lvl="1">
              <a:buFontTx/>
              <a:buNone/>
            </a:pPr>
            <a:endParaRPr lang="en-US" dirty="0"/>
          </a:p>
          <a:p>
            <a:pPr lvl="1"/>
            <a:r>
              <a:rPr lang="en-US" dirty="0" err="1"/>
              <a:t>Atrofi</a:t>
            </a:r>
            <a:r>
              <a:rPr lang="en-US" dirty="0"/>
              <a:t>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trjadi</a:t>
            </a:r>
            <a:r>
              <a:rPr lang="en-US" dirty="0"/>
              <a:t> pd </a:t>
            </a:r>
            <a:r>
              <a:rPr lang="en-US" dirty="0" err="1"/>
              <a:t>sembarang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/organ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571480"/>
            <a:ext cx="8229600" cy="858838"/>
          </a:xfrm>
        </p:spPr>
        <p:txBody>
          <a:bodyPr/>
          <a:lstStyle/>
          <a:p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KLASIFIKASI ATROPI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00174"/>
            <a:ext cx="8229600" cy="512922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>
                <a:solidFill>
                  <a:srgbClr val="0000FF"/>
                </a:solidFill>
              </a:rPr>
              <a:t>1. ATROPI </a:t>
            </a:r>
            <a:r>
              <a:rPr lang="id-ID" sz="2800" dirty="0" smtClean="0">
                <a:solidFill>
                  <a:srgbClr val="0000FF"/>
                </a:solidFill>
              </a:rPr>
              <a:t>U</a:t>
            </a:r>
            <a:r>
              <a:rPr lang="en-US" sz="2800" dirty="0" smtClean="0">
                <a:solidFill>
                  <a:srgbClr val="0000FF"/>
                </a:solidFill>
              </a:rPr>
              <a:t>NIVERSAL</a:t>
            </a:r>
            <a:r>
              <a:rPr lang="en-US" sz="2800" dirty="0" smtClean="0">
                <a:solidFill>
                  <a:srgbClr val="CC0099"/>
                </a:solidFill>
              </a:rPr>
              <a:t> </a:t>
            </a:r>
            <a:r>
              <a:rPr lang="en-US" sz="2800" dirty="0">
                <a:solidFill>
                  <a:srgbClr val="CC0099"/>
                </a:solidFill>
              </a:rPr>
              <a:t>( UMUM, BIASA 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FAKTOR2 SEMILITAS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/>
              <a:t>2. </a:t>
            </a:r>
            <a:r>
              <a:rPr lang="en-US" sz="2800" dirty="0">
                <a:solidFill>
                  <a:srgbClr val="0000FF"/>
                </a:solidFill>
              </a:rPr>
              <a:t>ATROPI LEMAK: sel2 </a:t>
            </a:r>
            <a:r>
              <a:rPr lang="en-US" sz="2800" dirty="0" err="1">
                <a:solidFill>
                  <a:srgbClr val="0000FF"/>
                </a:solidFill>
              </a:rPr>
              <a:t>yg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hilang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diganti</a:t>
            </a:r>
            <a:r>
              <a:rPr lang="en-US" sz="2800" dirty="0">
                <a:solidFill>
                  <a:srgbClr val="0000FF"/>
                </a:solidFill>
              </a:rPr>
              <a:t>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>
                <a:solidFill>
                  <a:srgbClr val="0000FF"/>
                </a:solidFill>
              </a:rPr>
              <a:t>       </a:t>
            </a:r>
            <a:r>
              <a:rPr lang="en-US" sz="2800" dirty="0" err="1">
                <a:solidFill>
                  <a:srgbClr val="0000FF"/>
                </a:solidFill>
              </a:rPr>
              <a:t>jaringan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lemak</a:t>
            </a:r>
            <a:endParaRPr lang="en-US" sz="2800" dirty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dirty="0" err="1"/>
              <a:t>Misal</a:t>
            </a:r>
            <a:r>
              <a:rPr lang="en-US" sz="2400" dirty="0"/>
              <a:t>: </a:t>
            </a:r>
            <a:r>
              <a:rPr lang="en-US" sz="2400" dirty="0" err="1"/>
              <a:t>atrofi</a:t>
            </a:r>
            <a:r>
              <a:rPr lang="en-US" sz="2400" dirty="0"/>
              <a:t> </a:t>
            </a:r>
            <a:r>
              <a:rPr lang="en-US" sz="2400" dirty="0" err="1"/>
              <a:t>fisiologis</a:t>
            </a:r>
            <a:r>
              <a:rPr lang="en-US" sz="2400" dirty="0"/>
              <a:t> </a:t>
            </a:r>
            <a:r>
              <a:rPr lang="en-US" sz="2400" dirty="0" err="1"/>
              <a:t>dr</a:t>
            </a:r>
            <a:r>
              <a:rPr lang="en-US" sz="2400" dirty="0"/>
              <a:t> </a:t>
            </a:r>
            <a:r>
              <a:rPr lang="en-US" sz="2400" dirty="0" err="1"/>
              <a:t>kel.thymus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/>
              <a:t>3. </a:t>
            </a:r>
            <a:r>
              <a:rPr lang="en-US" sz="2800" dirty="0">
                <a:solidFill>
                  <a:srgbClr val="0000FF"/>
                </a:solidFill>
              </a:rPr>
              <a:t>ATROPI FIBROSA 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= a. Fibroid   = A </a:t>
            </a:r>
            <a:r>
              <a:rPr lang="en-US" sz="2000" dirty="0" err="1"/>
              <a:t>Cirrhus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Sel2 </a:t>
            </a:r>
            <a:r>
              <a:rPr lang="en-US" sz="2000" dirty="0" err="1"/>
              <a:t>yg</a:t>
            </a:r>
            <a:r>
              <a:rPr lang="en-US" sz="2000" dirty="0"/>
              <a:t> </a:t>
            </a:r>
            <a:r>
              <a:rPr lang="en-US" sz="2000" dirty="0" err="1"/>
              <a:t>menghilang</a:t>
            </a:r>
            <a:r>
              <a:rPr lang="en-US" sz="2000" dirty="0"/>
              <a:t> </a:t>
            </a:r>
            <a:r>
              <a:rPr lang="en-US" sz="2000" dirty="0" err="1"/>
              <a:t>dr</a:t>
            </a:r>
            <a:r>
              <a:rPr lang="en-US" sz="2000" dirty="0"/>
              <a:t> </a:t>
            </a:r>
            <a:r>
              <a:rPr lang="en-US" sz="2000" dirty="0" err="1"/>
              <a:t>alat</a:t>
            </a:r>
            <a:r>
              <a:rPr lang="en-US" sz="2000" dirty="0"/>
              <a:t> </a:t>
            </a:r>
            <a:r>
              <a:rPr lang="en-US" sz="2000" dirty="0" err="1"/>
              <a:t>tubuh</a:t>
            </a:r>
            <a:r>
              <a:rPr lang="en-US" sz="2000" dirty="0"/>
              <a:t> / </a:t>
            </a:r>
            <a:r>
              <a:rPr lang="en-US" sz="2000" dirty="0" err="1"/>
              <a:t>lisut</a:t>
            </a:r>
            <a:r>
              <a:rPr lang="en-US" sz="2000" dirty="0"/>
              <a:t> </a:t>
            </a:r>
            <a:r>
              <a:rPr lang="en-US" sz="2000" dirty="0" err="1"/>
              <a:t>diganti</a:t>
            </a:r>
            <a:r>
              <a:rPr lang="en-US" sz="2000" dirty="0"/>
              <a:t> </a:t>
            </a:r>
            <a:r>
              <a:rPr lang="en-US" sz="2000" dirty="0" err="1"/>
              <a:t>dgn</a:t>
            </a:r>
            <a:r>
              <a:rPr lang="en-US" sz="2000" dirty="0"/>
              <a:t> </a:t>
            </a:r>
            <a:r>
              <a:rPr lang="en-US" sz="2000" dirty="0" err="1"/>
              <a:t>proliferasi</a:t>
            </a:r>
            <a:r>
              <a:rPr lang="en-US" sz="2000" dirty="0"/>
              <a:t> </a:t>
            </a:r>
            <a:r>
              <a:rPr lang="en-US" sz="2000" dirty="0" err="1"/>
              <a:t>jaringan</a:t>
            </a:r>
            <a:r>
              <a:rPr lang="en-US" sz="2000" dirty="0"/>
              <a:t> </a:t>
            </a:r>
            <a:r>
              <a:rPr lang="en-US" sz="2000" dirty="0" err="1"/>
              <a:t>fibrosa</a:t>
            </a:r>
            <a:r>
              <a:rPr lang="en-US" sz="20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Misal</a:t>
            </a:r>
            <a:r>
              <a:rPr lang="en-US" sz="2400" dirty="0"/>
              <a:t>: Testis		</a:t>
            </a:r>
            <a:r>
              <a:rPr lang="en-US" sz="2400" dirty="0" err="1"/>
              <a:t>orchitis</a:t>
            </a:r>
            <a:endParaRPr lang="en-US" sz="2400" dirty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              </a:t>
            </a:r>
            <a:r>
              <a:rPr lang="en-US" sz="2400" dirty="0" err="1"/>
              <a:t>Hati</a:t>
            </a:r>
            <a:r>
              <a:rPr lang="en-US" sz="2400" dirty="0"/>
              <a:t>		</a:t>
            </a:r>
            <a:r>
              <a:rPr lang="en-US" sz="2400" dirty="0" err="1"/>
              <a:t>cirrhsis</a:t>
            </a:r>
            <a:endParaRPr lang="en-US" sz="2400" dirty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             Thymus		</a:t>
            </a:r>
            <a:r>
              <a:rPr lang="en-US" sz="2400" dirty="0" err="1"/>
              <a:t>fibrosa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Tekanan2 </a:t>
            </a:r>
            <a:r>
              <a:rPr lang="en-US" sz="2400" dirty="0" err="1"/>
              <a:t>yg</a:t>
            </a:r>
            <a:r>
              <a:rPr lang="en-US" sz="2400" dirty="0"/>
              <a:t> </a:t>
            </a:r>
            <a:r>
              <a:rPr lang="en-US" sz="2400" dirty="0" err="1"/>
              <a:t>terus</a:t>
            </a:r>
            <a:r>
              <a:rPr lang="en-US" sz="2400" dirty="0"/>
              <a:t> </a:t>
            </a:r>
            <a:r>
              <a:rPr lang="en-US" sz="2400" dirty="0" err="1"/>
              <a:t>menerus</a:t>
            </a:r>
            <a:r>
              <a:rPr lang="en-US" sz="2400" dirty="0"/>
              <a:t>		</a:t>
            </a:r>
            <a:r>
              <a:rPr lang="en-US" sz="2400" dirty="0" err="1"/>
              <a:t>fibrosa</a:t>
            </a: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3200400" y="4800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2895600" y="5181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3276600" y="5638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5181600" y="6019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596" y="1071546"/>
            <a:ext cx="8382000" cy="868362"/>
          </a:xfrm>
        </p:spPr>
        <p:txBody>
          <a:bodyPr>
            <a:normAutofit/>
          </a:bodyPr>
          <a:lstStyle/>
          <a:p>
            <a:r>
              <a:rPr lang="fi-FI" sz="4000" dirty="0">
                <a:solidFill>
                  <a:schemeClr val="accent1">
                    <a:lumMod val="50000"/>
                  </a:schemeClr>
                </a:solidFill>
              </a:rPr>
              <a:t>4. </a:t>
            </a:r>
            <a:r>
              <a:rPr lang="fi-FI" sz="4000" dirty="0" smtClean="0">
                <a:solidFill>
                  <a:schemeClr val="accent1">
                    <a:lumMod val="50000"/>
                  </a:schemeClr>
                </a:solidFill>
              </a:rPr>
              <a:t>ATROFI PIGMEN (</a:t>
            </a:r>
            <a:r>
              <a:rPr lang="fi-FI" sz="4000" dirty="0">
                <a:solidFill>
                  <a:schemeClr val="accent1">
                    <a:lumMod val="50000"/>
                  </a:schemeClr>
                </a:solidFill>
              </a:rPr>
              <a:t>Atrofi coklat)</a:t>
            </a:r>
            <a:endParaRPr lang="en-US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28600" y="1905000"/>
            <a:ext cx="8458200" cy="4648200"/>
          </a:xfrm>
        </p:spPr>
        <p:txBody>
          <a:bodyPr/>
          <a:lstStyle/>
          <a:p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atrofi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pengedapan</a:t>
            </a:r>
            <a:r>
              <a:rPr lang="en-US" dirty="0"/>
              <a:t> </a:t>
            </a:r>
            <a:r>
              <a:rPr lang="en-US" dirty="0" err="1"/>
              <a:t>pigmen</a:t>
            </a:r>
            <a:r>
              <a:rPr lang="en-US" dirty="0"/>
              <a:t> </a:t>
            </a:r>
            <a:r>
              <a:rPr lang="en-US" dirty="0" err="1"/>
              <a:t>sebagaiman</a:t>
            </a:r>
            <a:r>
              <a:rPr lang="en-US" dirty="0"/>
              <a:t> </a:t>
            </a:r>
            <a:r>
              <a:rPr lang="en-US" dirty="0" err="1"/>
              <a:t>halnya</a:t>
            </a:r>
            <a:r>
              <a:rPr lang="en-US" dirty="0"/>
              <a:t> </a:t>
            </a:r>
            <a:r>
              <a:rPr lang="en-US" dirty="0" err="1"/>
              <a:t>pigmen</a:t>
            </a:r>
            <a:r>
              <a:rPr lang="en-US" dirty="0"/>
              <a:t> </a:t>
            </a:r>
            <a:r>
              <a:rPr lang="en-US" dirty="0" err="1"/>
              <a:t>atrofi</a:t>
            </a:r>
            <a:r>
              <a:rPr lang="en-US" dirty="0"/>
              <a:t> </a:t>
            </a:r>
            <a:r>
              <a:rPr lang="en-US" dirty="0" err="1"/>
              <a:t>coklat</a:t>
            </a:r>
            <a:r>
              <a:rPr lang="en-US" dirty="0"/>
              <a:t> (</a:t>
            </a:r>
            <a:r>
              <a:rPr lang="fi-FI" dirty="0"/>
              <a:t> lipofuscin</a:t>
            </a:r>
            <a:r>
              <a:rPr lang="en-US" dirty="0"/>
              <a:t> )</a:t>
            </a:r>
          </a:p>
          <a:p>
            <a:pPr lvl="2"/>
            <a:endParaRPr lang="en-US" dirty="0"/>
          </a:p>
          <a:p>
            <a:pPr lvl="2">
              <a:buFont typeface="Wingdings" pitchFamily="2" charset="2"/>
              <a:buNone/>
            </a:pPr>
            <a:endParaRPr lang="en-US" dirty="0"/>
          </a:p>
          <a:p>
            <a:pPr lvl="2"/>
            <a:r>
              <a:rPr lang="en-US" dirty="0"/>
              <a:t>Hat				</a:t>
            </a:r>
            <a:r>
              <a:rPr lang="en-US" dirty="0" err="1"/>
              <a:t>autophagi</a:t>
            </a:r>
            <a:r>
              <a:rPr lang="en-US" dirty="0"/>
              <a:t> </a:t>
            </a:r>
            <a:r>
              <a:rPr lang="en-US" dirty="0" err="1"/>
              <a:t>intracelluler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</a:p>
          <a:p>
            <a:pPr lvl="2"/>
            <a:r>
              <a:rPr lang="en-US" dirty="0" err="1"/>
              <a:t>Jantung</a:t>
            </a:r>
            <a:r>
              <a:rPr lang="en-US" dirty="0"/>
              <a:t>			</a:t>
            </a:r>
            <a:r>
              <a:rPr lang="en-US" dirty="0" err="1"/>
              <a:t>meninggalkan</a:t>
            </a:r>
            <a:r>
              <a:rPr lang="en-US" dirty="0"/>
              <a:t> </a:t>
            </a:r>
            <a:r>
              <a:rPr lang="en-US" dirty="0" err="1"/>
              <a:t>pigmen</a:t>
            </a:r>
            <a:endParaRPr lang="en-US" dirty="0"/>
          </a:p>
          <a:p>
            <a:pPr lvl="2"/>
            <a:r>
              <a:rPr lang="en-US" dirty="0"/>
              <a:t> </a:t>
            </a:r>
            <a:r>
              <a:rPr lang="en-US" dirty="0" err="1"/>
              <a:t>hewan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sdh</a:t>
            </a:r>
            <a:r>
              <a:rPr lang="en-US" dirty="0"/>
              <a:t> </a:t>
            </a:r>
            <a:r>
              <a:rPr lang="en-US" dirty="0" err="1"/>
              <a:t>tua</a:t>
            </a:r>
            <a:r>
              <a:rPr lang="en-US" dirty="0"/>
              <a:t>		 </a:t>
            </a:r>
            <a:r>
              <a:rPr lang="en-US" dirty="0" err="1"/>
              <a:t>coklat</a:t>
            </a:r>
            <a:r>
              <a:rPr lang="en-US" dirty="0"/>
              <a:t> (</a:t>
            </a:r>
            <a:r>
              <a:rPr lang="fi-FI" dirty="0"/>
              <a:t>lipofuscin</a:t>
            </a:r>
            <a:r>
              <a:rPr lang="en-US" dirty="0"/>
              <a:t> ) </a:t>
            </a:r>
            <a:r>
              <a:rPr lang="en-US" dirty="0" err="1"/>
              <a:t>dlm</a:t>
            </a:r>
            <a:r>
              <a:rPr lang="en-US" dirty="0"/>
              <a:t> 					 </a:t>
            </a:r>
            <a:r>
              <a:rPr lang="en-US" dirty="0" err="1"/>
              <a:t>sitoplasma</a:t>
            </a:r>
            <a:endParaRPr lang="en-US" dirty="0"/>
          </a:p>
        </p:txBody>
      </p:sp>
      <p:sp>
        <p:nvSpPr>
          <p:cNvPr id="15364" name="AutoShape 4"/>
          <p:cNvSpPr>
            <a:spLocks/>
          </p:cNvSpPr>
          <p:nvPr/>
        </p:nvSpPr>
        <p:spPr bwMode="auto">
          <a:xfrm>
            <a:off x="3962400" y="4114800"/>
            <a:ext cx="762000" cy="1600200"/>
          </a:xfrm>
          <a:prstGeom prst="rightBrace">
            <a:avLst>
              <a:gd name="adj1" fmla="val 1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1536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  <p:bldP spid="1536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204</TotalTime>
  <Words>641</Words>
  <Application>Microsoft Office PowerPoint</Application>
  <PresentationFormat>On-screen Show (4:3)</PresentationFormat>
  <Paragraphs>202</Paragraphs>
  <Slides>26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Flow</vt:lpstr>
      <vt:lpstr>GANGGUAN PERTUMBUHAN</vt:lpstr>
      <vt:lpstr>PATOLOGI KELAINAN PERTUMBUHAN</vt:lpstr>
      <vt:lpstr>BERBAGAI MACAM KELAINAN PERTUMBUHAN</vt:lpstr>
      <vt:lpstr>Slide 4</vt:lpstr>
      <vt:lpstr>2. APLASIA        </vt:lpstr>
      <vt:lpstr>Slide 6</vt:lpstr>
      <vt:lpstr>Slide 7</vt:lpstr>
      <vt:lpstr>KLASIFIKASI ATROPI</vt:lpstr>
      <vt:lpstr>4. ATROFI PIGMEN (Atrofi coklat)</vt:lpstr>
      <vt:lpstr>CAUSA ATROFI</vt:lpstr>
      <vt:lpstr>2. DEFFISIENSI DISTRIBUSI DARAH</vt:lpstr>
      <vt:lpstr>Slide 12</vt:lpstr>
      <vt:lpstr>Slide 13</vt:lpstr>
      <vt:lpstr>Slide 14</vt:lpstr>
      <vt:lpstr>4. ANAPLASIA</vt:lpstr>
      <vt:lpstr>ANAPLASIA</vt:lpstr>
      <vt:lpstr>Slide 17</vt:lpstr>
      <vt:lpstr>Bedanya dengan atrofi</vt:lpstr>
      <vt:lpstr>  6. METAPLASIA  </vt:lpstr>
      <vt:lpstr>Slide 20</vt:lpstr>
      <vt:lpstr>Slide 21</vt:lpstr>
      <vt:lpstr>7.DISPLASIA</vt:lpstr>
      <vt:lpstr>Slide 23</vt:lpstr>
      <vt:lpstr>Slide 24</vt:lpstr>
      <vt:lpstr>PENYEBAB DYSPLASIA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GANGGUAN MAKANAN DAN PERTUMBUHAN PADA HEWAN</dc:title>
  <dc:creator>aul</dc:creator>
  <cp:lastModifiedBy>aul</cp:lastModifiedBy>
  <cp:revision>12</cp:revision>
  <dcterms:created xsi:type="dcterms:W3CDTF">2013-07-07T21:10:48Z</dcterms:created>
  <dcterms:modified xsi:type="dcterms:W3CDTF">2013-07-08T04:23:04Z</dcterms:modified>
</cp:coreProperties>
</file>