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7" r:id="rId12"/>
    <p:sldId id="298" r:id="rId13"/>
    <p:sldId id="292" r:id="rId14"/>
    <p:sldId id="293" r:id="rId15"/>
    <p:sldId id="301" r:id="rId16"/>
    <p:sldId id="294" r:id="rId17"/>
    <p:sldId id="295" r:id="rId18"/>
    <p:sldId id="296" r:id="rId19"/>
    <p:sldId id="261" r:id="rId20"/>
    <p:sldId id="257" r:id="rId21"/>
    <p:sldId id="262" r:id="rId22"/>
    <p:sldId id="270" r:id="rId23"/>
    <p:sldId id="302" r:id="rId24"/>
    <p:sldId id="303" r:id="rId25"/>
    <p:sldId id="259" r:id="rId26"/>
    <p:sldId id="280" r:id="rId27"/>
    <p:sldId id="281" r:id="rId28"/>
    <p:sldId id="282" r:id="rId29"/>
    <p:sldId id="304" r:id="rId30"/>
    <p:sldId id="260" r:id="rId31"/>
    <p:sldId id="273" r:id="rId32"/>
    <p:sldId id="305" r:id="rId33"/>
    <p:sldId id="274" r:id="rId34"/>
    <p:sldId id="275" r:id="rId35"/>
    <p:sldId id="279" r:id="rId36"/>
    <p:sldId id="276" r:id="rId37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672D-E6E0-4CE8-BC4B-CA43ABC5EF2A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C41C-530E-44FA-ABE1-363760748AF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FED-E1B4-4461-85E7-AFAD60C36001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A22A-00E7-4D18-A1EB-EB368D7AA3F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0572-18E8-4D45-A61A-770C8D2D6A80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CAA1-24E4-4EB7-8B32-936A211A58A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9EC1-5479-47BD-98CA-6530FDAAA9FA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5253-C357-4BEF-AFC8-9679A2FAE85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0EE4-8B88-4DAD-B1B8-759CC275A2D0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FDCF-8663-442A-B28E-3FA0D856870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9D8F-A9B1-448A-A89D-F748FF2649A8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CA09-3FF1-4B85-B60D-1790C48AC59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6685-79AF-4953-B395-01E10F5D0C37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2213-98A2-46C0-A5E4-F28940CDF9C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9579-DF50-4EC0-A2B9-83DC8D1D0D64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B313-30F5-4FA0-8A2D-D1143A78559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A213-EEF4-461D-9C05-4E01429025F8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A3E7-CED8-4E5E-9407-37312FBEBD6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4874-C98F-488F-9438-EF49D63BB10D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38CF-E290-4945-B6C5-603373889E7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47F6-D5FE-48A4-A85A-DCE99D93A11B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FE3D-81D8-487B-8E8E-1C0B3F67373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DF6BD-3E8E-49A8-9807-38A014F867BF}" type="datetimeFigureOut">
              <a:rPr lang="id-ID"/>
              <a:pPr>
                <a:defRPr/>
              </a:pPr>
              <a:t>30/09/2013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5C027F-98FC-4D8A-B62E-2F3788A9147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2786063"/>
            <a:ext cx="7772400" cy="1470025"/>
          </a:xfrm>
          <a:solidFill>
            <a:schemeClr val="accent6">
              <a:lumMod val="40000"/>
              <a:lumOff val="60000"/>
              <a:alpha val="64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/>
              <a:t>SIKLUS ESTRUS, OVARI, UTERUS, DAN PSEUDOPREGNANCY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63" y="642938"/>
            <a:ext cx="6400800" cy="566737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b="1" i="1" dirty="0" smtClean="0"/>
              <a:t>DRH. HANDAYU UNTARI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latin typeface="Aharoni" pitchFamily="2" charset="-79"/>
                <a:cs typeface="Aharoni" pitchFamily="2" charset="-79"/>
              </a:rPr>
              <a:t>METESTRUS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1-5 </a:t>
            </a:r>
            <a:r>
              <a:rPr lang="id-ID" dirty="0" smtClean="0"/>
              <a:t>hari post estrus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Pada sapi, dapat terjadi perdarahan krena epitel karunkula hiperemis&amp;tjdi hemoragi kapiler karena estrogen turun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Mulai terbentuk </a:t>
            </a:r>
            <a:r>
              <a:rPr lang="id-ID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 Luteum (CL) </a:t>
            </a:r>
            <a:r>
              <a:rPr lang="id-ID" dirty="0" smtClean="0"/>
              <a:t>dari sel granulosa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Hormon progesteron ↑ </a:t>
            </a:r>
            <a:r>
              <a:rPr lang="id-ID" dirty="0" smtClean="0">
                <a:sym typeface="Wingdings" pitchFamily="2" charset="2"/>
              </a:rPr>
              <a:t> hambat pertumbuhan folikel (persiapan kebuntingan)</a:t>
            </a:r>
            <a:endParaRPr lang="id-ID" dirty="0"/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64294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D:\PKH-UB\KULIAH\3. Embriologi Veteriner\REFERENSI\siklus2\2-12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0017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D:\PKH-UB\KULIAH\3. Embriologi Veteriner\REFERENSI\siklus2\preview_html_26ecac2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29825" cy="49292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6578" y="785794"/>
            <a:ext cx="1928826" cy="485778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latin typeface="Aharoni" pitchFamily="2" charset="-79"/>
                <a:cs typeface="Aharoni" pitchFamily="2" charset="-79"/>
              </a:rPr>
              <a:t>DIESTRUS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043378"/>
          </a:xfrm>
          <a:solidFill>
            <a:schemeClr val="tx2">
              <a:lumMod val="20000"/>
              <a:lumOff val="80000"/>
              <a:alpha val="83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d-ID" dirty="0" smtClean="0"/>
              <a:t>CL berkembang sempurna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d-ID" dirty="0" smtClean="0"/>
              <a:t>Endometrium menebal (</a:t>
            </a:r>
            <a:r>
              <a:rPr lang="id-ID" dirty="0" smtClean="0"/>
              <a:t>hiperplasi&amp;hipertropi</a:t>
            </a:r>
            <a:r>
              <a:rPr lang="id-ID" dirty="0" smtClean="0"/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d-ID" dirty="0" smtClean="0"/>
              <a:t>Cervix menutup &amp; uterus relaksasi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d-ID" dirty="0" smtClean="0"/>
              <a:t>Pada masa ini sering terjadi pseudopregnancy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latin typeface="Aharoni" pitchFamily="2" charset="-79"/>
                <a:cs typeface="Aharoni" pitchFamily="2" charset="-79"/>
              </a:rPr>
              <a:t>DIESTRUS</a:t>
            </a:r>
          </a:p>
        </p:txBody>
      </p:sp>
      <p:pic>
        <p:nvPicPr>
          <p:cNvPr id="35842" name="Picture 2" descr="C:\Users\asus\Documents\siklus2\fig6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2835" y="1714488"/>
            <a:ext cx="7433941" cy="4294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latin typeface="Aharoni" pitchFamily="2" charset="-79"/>
                <a:cs typeface="Aharoni" pitchFamily="2" charset="-79"/>
              </a:rPr>
              <a:t>DIESTRUS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86320"/>
          </a:xfrm>
          <a:solidFill>
            <a:schemeClr val="tx2">
              <a:lumMod val="20000"/>
              <a:lumOff val="80000"/>
              <a:alpha val="83000"/>
            </a:schemeClr>
          </a:solidFill>
        </p:spPr>
        <p:txBody>
          <a:bodyPr/>
          <a:lstStyle/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fertilisasi</a:t>
            </a:r>
            <a:r>
              <a:rPr lang="en-US" dirty="0" smtClean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kebuntingan</a:t>
            </a:r>
            <a:r>
              <a:rPr lang="en-US" dirty="0" smtClean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CL </a:t>
            </a:r>
            <a:r>
              <a:rPr lang="en-US" dirty="0" err="1" smtClean="0"/>
              <a:t>Graviditatum</a:t>
            </a:r>
            <a:endParaRPr lang="en-US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fertilisasi</a:t>
            </a:r>
            <a:r>
              <a:rPr lang="en-US" dirty="0" smtClean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CL </a:t>
            </a:r>
            <a:r>
              <a:rPr lang="id-ID" dirty="0" smtClean="0"/>
              <a:t>Spurium </a:t>
            </a:r>
            <a:r>
              <a:rPr lang="id-ID" dirty="0" smtClean="0">
                <a:sym typeface="Wingdings" pitchFamily="2" charset="2"/>
              </a:rPr>
              <a:t> diserap oleh tubuh</a:t>
            </a:r>
          </a:p>
          <a:p>
            <a:r>
              <a:rPr lang="id-ID" dirty="0" smtClean="0">
                <a:sym typeface="Wingdings" pitchFamily="2" charset="2"/>
              </a:rPr>
              <a:t>CLP / Corpus Luteum Persisten  ada kelainan pada uterus shg PGF2 alfa tdk terbentuk  Progesteron &gt;&gt;  perkembangan folikel terganggu  - estrogen  menyebabkan Anestrus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" y="1785938"/>
            <a:ext cx="8932863" cy="2786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id-ID" dirty="0" smtClean="0"/>
              <a:t>PEMBAGIAN HEWAN MENURUT SIKLUS BIRAHI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  <a:solidFill>
            <a:schemeClr val="accent6">
              <a:lumMod val="60000"/>
              <a:lumOff val="40000"/>
              <a:alpha val="81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Monoestrus </a:t>
            </a:r>
            <a:r>
              <a:rPr lang="id-ID" dirty="0" smtClean="0">
                <a:sym typeface="Wingdings" pitchFamily="2" charset="2"/>
              </a:rPr>
              <a:t> 1 siklus birahi dalam 1 tahun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Diestrus </a:t>
            </a:r>
            <a:r>
              <a:rPr lang="id-ID" dirty="0" smtClean="0">
                <a:sym typeface="Wingdings" pitchFamily="2" charset="2"/>
              </a:rPr>
              <a:t> 2 siklus birahi dlm 1 tahun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Poliestrus </a:t>
            </a:r>
            <a:r>
              <a:rPr lang="id-ID" dirty="0" smtClean="0">
                <a:sym typeface="Wingdings" pitchFamily="2" charset="2"/>
              </a:rPr>
              <a:t> beberapa kali siklus birahi dlm 1 tahun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Poliestrus bermusim </a:t>
            </a:r>
            <a:r>
              <a:rPr lang="id-ID" dirty="0" smtClean="0">
                <a:sym typeface="Wingdings" pitchFamily="2" charset="2"/>
              </a:rPr>
              <a:t> beberapa kali secara periodik selama musim yang baik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PENGARUH SIKLUS ESTRUS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40000"/>
              <a:lumOff val="60000"/>
              <a:alpha val="76000"/>
            </a:schemeClr>
          </a:solidFill>
        </p:spPr>
        <p:txBody>
          <a:bodyPr/>
          <a:lstStyle/>
          <a:p>
            <a:r>
              <a:rPr lang="id-ID" dirty="0" smtClean="0"/>
              <a:t>Makanan</a:t>
            </a:r>
          </a:p>
          <a:p>
            <a:r>
              <a:rPr lang="id-ID" dirty="0" smtClean="0"/>
              <a:t>Musim + cahaya matahari</a:t>
            </a:r>
          </a:p>
          <a:p>
            <a:r>
              <a:rPr lang="id-ID" dirty="0" smtClean="0"/>
              <a:t>Suhu</a:t>
            </a:r>
          </a:p>
          <a:p>
            <a:r>
              <a:rPr lang="id-ID" dirty="0" smtClean="0"/>
              <a:t>Umur</a:t>
            </a:r>
          </a:p>
          <a:p>
            <a:r>
              <a:rPr lang="id-ID" dirty="0" smtClean="0"/>
              <a:t>Fungsi hewan</a:t>
            </a:r>
          </a:p>
          <a:p>
            <a:r>
              <a:rPr lang="id-ID" dirty="0" smtClean="0"/>
              <a:t>Penyakit</a:t>
            </a:r>
          </a:p>
          <a:p>
            <a:r>
              <a:rPr lang="id-ID" dirty="0" smtClean="0"/>
              <a:t>Patologi alat kelamin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  <a:alpha val="76000"/>
            </a:schemeClr>
          </a:solidFill>
        </p:spPr>
        <p:txBody>
          <a:bodyPr/>
          <a:lstStyle/>
          <a:p>
            <a:r>
              <a:rPr lang="id-ID" dirty="0" smtClean="0"/>
              <a:t>Gangguan endokrin</a:t>
            </a:r>
          </a:p>
          <a:p>
            <a:r>
              <a:rPr lang="id-ID" dirty="0" smtClean="0"/>
              <a:t>Tumor</a:t>
            </a:r>
          </a:p>
          <a:p>
            <a:r>
              <a:rPr lang="id-ID" dirty="0" smtClean="0"/>
              <a:t>Genetik</a:t>
            </a:r>
          </a:p>
          <a:p>
            <a:r>
              <a:rPr lang="id-ID" dirty="0" smtClean="0"/>
              <a:t>Bunting</a:t>
            </a:r>
          </a:p>
          <a:p>
            <a:r>
              <a:rPr lang="id-ID" dirty="0" smtClean="0"/>
              <a:t>Gangguan kelenjar tyroid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  <a:alpha val="51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SIKLUS OVARIUM</a:t>
            </a:r>
          </a:p>
        </p:txBody>
      </p:sp>
      <p:pic>
        <p:nvPicPr>
          <p:cNvPr id="3075" name="Picture 2" descr="C:\Users\asus\Documents\siklus2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85913"/>
            <a:ext cx="8277225" cy="4629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  <a:alpha val="74000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id-ID" dirty="0" smtClean="0"/>
              <a:t> </a:t>
            </a:r>
            <a:r>
              <a:rPr lang="id-ID" b="1" dirty="0" smtClean="0">
                <a:latin typeface="Poor Richard" pitchFamily="18" charset="0"/>
              </a:rPr>
              <a:t>selang waktu antara timbulnya satu periode estrus sampai periode estrus berikutnya</a:t>
            </a:r>
          </a:p>
          <a:p>
            <a:pPr eaLnBrk="1" hangingPunct="1">
              <a:buFont typeface="Arial" charset="0"/>
              <a:buNone/>
              <a:defRPr/>
            </a:pPr>
            <a:endParaRPr lang="id-ID" b="1" dirty="0" smtClean="0">
              <a:latin typeface="Poor Richard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id-ID" b="1" dirty="0" smtClean="0">
                <a:latin typeface="Lucida Bright" pitchFamily="18" charset="0"/>
              </a:rPr>
              <a:t>ESTRUS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d-ID" dirty="0" smtClean="0">
                <a:latin typeface="Poor Richard" pitchFamily="18" charset="0"/>
              </a:rPr>
              <a:t>	saat dimana betina bersedia menerima pejantan, yang dipengaruhi oleh tingginya kadar hormon estrogen</a:t>
            </a:r>
            <a:endParaRPr lang="id-ID" dirty="0">
              <a:latin typeface="Poor Richard" pitchFamily="18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latin typeface="Lucida Bright" pitchFamily="18" charset="0"/>
              </a:rPr>
              <a:t>SIKLUS ESTRUS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  <a:alpha val="51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SIKLUS OVARIUM</a:t>
            </a:r>
          </a:p>
        </p:txBody>
      </p:sp>
      <p:pic>
        <p:nvPicPr>
          <p:cNvPr id="4099" name="Picture 4" descr="C:\Users\asus\Documents\siklus2\ovarian_cycle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43063"/>
            <a:ext cx="3606800" cy="4706937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  <a:alpha val="86000"/>
            </a:schemeClr>
          </a:solidFill>
          <a:ln cap="rnd">
            <a:round/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id-ID" dirty="0" smtClean="0"/>
              <a:t>Terdiri dari 2 fase :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id-ID" dirty="0" smtClean="0"/>
              <a:t>Fase folikuler (FSH-LH)</a:t>
            </a:r>
          </a:p>
          <a:p>
            <a:pPr marL="914400" lvl="1" indent="-514350" eaLnBrk="1" hangingPunct="1">
              <a:buFontTx/>
              <a:buChar char="-"/>
              <a:defRPr/>
            </a:pPr>
            <a:r>
              <a:rPr lang="id-ID" dirty="0" smtClean="0"/>
              <a:t>Terjadi pertumbuhan folikel</a:t>
            </a:r>
          </a:p>
          <a:p>
            <a:pPr marL="914400" lvl="1" indent="-514350" eaLnBrk="1" hangingPunct="1">
              <a:buFontTx/>
              <a:buChar char="-"/>
              <a:defRPr/>
            </a:pPr>
            <a:r>
              <a:rPr lang="id-ID" dirty="0" smtClean="0"/>
              <a:t>Folikel primer - ovulasi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id-ID" dirty="0" smtClean="0"/>
              <a:t>Fase luteal (progesteron)</a:t>
            </a:r>
          </a:p>
          <a:p>
            <a:pPr marL="914400" lvl="1" indent="-514350" eaLnBrk="1" hangingPunct="1">
              <a:buFont typeface="Arial" charset="0"/>
              <a:buNone/>
              <a:defRPr/>
            </a:pPr>
            <a:r>
              <a:rPr lang="id-ID" dirty="0" smtClean="0"/>
              <a:t>- Terbentuk korpus luteum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5123" name="Picture 2" descr="C:\Users\asus\Documents\siklus2\menstruasi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5556"/>
          <a:stretch>
            <a:fillRect/>
          </a:stretch>
        </p:blipFill>
        <p:spPr>
          <a:xfrm>
            <a:off x="285750" y="4286250"/>
            <a:ext cx="8597900" cy="1714500"/>
          </a:xfrm>
          <a:noFill/>
        </p:spPr>
      </p:pic>
      <p:pic>
        <p:nvPicPr>
          <p:cNvPr id="5124" name="Picture 3" descr="C:\Users\asus\Documents\siklus2\siklus menstsi.jpg"/>
          <p:cNvPicPr>
            <a:picLocks noChangeAspect="1" noChangeArrowheads="1"/>
          </p:cNvPicPr>
          <p:nvPr/>
        </p:nvPicPr>
        <p:blipFill>
          <a:blip r:embed="rId3"/>
          <a:srcRect t="6000" b="50000"/>
          <a:stretch>
            <a:fillRect/>
          </a:stretch>
        </p:blipFill>
        <p:spPr bwMode="auto">
          <a:xfrm>
            <a:off x="214313" y="428625"/>
            <a:ext cx="8716962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857375"/>
            <a:ext cx="3257550" cy="1143000"/>
          </a:xfrm>
          <a:solidFill>
            <a:schemeClr val="accent3">
              <a:lumMod val="60000"/>
              <a:lumOff val="40000"/>
              <a:alpha val="83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Human</a:t>
            </a:r>
            <a:endParaRPr lang="id-ID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id-ID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14313"/>
            <a:ext cx="48244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39000" cy="822944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Perubahan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siklik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pada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organ-organ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reproduksi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hewan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betina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selama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fase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folikuler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fase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luteal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5785" y="1643050"/>
          <a:ext cx="7524753" cy="4304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251"/>
                <a:gridCol w="2508251"/>
                <a:gridCol w="2508251"/>
              </a:tblGrid>
              <a:tr h="5158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Organ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gency FB" pitchFamily="34" charset="0"/>
                        </a:rPr>
                        <a:t>Fase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Folikuler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gency FB" pitchFamily="34" charset="0"/>
                        </a:rPr>
                        <a:t>Fase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Luteal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209398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gency FB" pitchFamily="34" charset="0"/>
                        </a:rPr>
                        <a:t>Ovarium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gency FB" pitchFamily="34" charset="0"/>
                        </a:rPr>
                        <a:t>Folikel-folikel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primer,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sekunder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dan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de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graaf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;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ovulasi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; corpus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haemorhagicum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folikel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atresia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Corpus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haemorhagicum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, corpus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luteum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atresi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corpora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lutea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169512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Tuba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Fallopii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gency FB" pitchFamily="34" charset="0"/>
                        </a:rPr>
                        <a:t>Epithel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columnar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lebih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tinggi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sekresi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oleh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sel-sel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tak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bersilia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otot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dan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silia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lebih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panjang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71472" y="428604"/>
          <a:ext cx="8001057" cy="592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4481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Organ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gency FB" pitchFamily="34" charset="0"/>
                        </a:rPr>
                        <a:t>Fase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Folikuler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gency FB" pitchFamily="34" charset="0"/>
                        </a:rPr>
                        <a:t>FaseLuteal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320598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gency FB" pitchFamily="34" charset="0"/>
                        </a:rPr>
                        <a:t>Endometrium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gency FB" pitchFamily="34" charset="0"/>
                        </a:rPr>
                        <a:t>Vascularisasi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meningkat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epithel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permukaan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adalah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columnar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sederhana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perdarahan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metestrus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pada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sapi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gency FB" pitchFamily="34" charset="0"/>
                        </a:rPr>
                        <a:t>Permulaan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estrus: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endometrium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menebal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kelenjar-kelenjar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endometrium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lebih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berliku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epithel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adalah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columnar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tinggi</a:t>
                      </a:r>
                      <a:endParaRPr lang="en-US" sz="2000" baseline="0" dirty="0" smtClean="0">
                        <a:latin typeface="Agency FB" pitchFamily="34" charset="0"/>
                      </a:endParaRPr>
                    </a:p>
                    <a:p>
                      <a:r>
                        <a:rPr lang="en-US" sz="2000" baseline="0" dirty="0" err="1" smtClean="0">
                          <a:latin typeface="Agency FB" pitchFamily="34" charset="0"/>
                        </a:rPr>
                        <a:t>Akhir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diestrus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:</a:t>
                      </a:r>
                    </a:p>
                    <a:p>
                      <a:r>
                        <a:rPr lang="en-US" sz="2000" baseline="0" dirty="0" err="1" smtClean="0">
                          <a:latin typeface="Agency FB" pitchFamily="34" charset="0"/>
                        </a:rPr>
                        <a:t>Endometrium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menciut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sekresi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menurun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14823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Cervix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gency FB" pitchFamily="34" charset="0"/>
                        </a:rPr>
                        <a:t>Sel-sel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penghasil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mucus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aktif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bersekresi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vaskulasrisasi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meningkat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, lumen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membuka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basah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gency FB" pitchFamily="34" charset="0"/>
                        </a:rPr>
                        <a:t>Oedem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kongesti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mucosa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menghilang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, lumen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pucat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kering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gency FB" pitchFamily="34" charset="0"/>
                        </a:rPr>
                        <a:t>menutup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7928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Vagina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gency FB" pitchFamily="34" charset="0"/>
                        </a:rPr>
                        <a:t>Kurang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terlihat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terjadinya</a:t>
                      </a:r>
                      <a:r>
                        <a:rPr lang="en-US" sz="200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perubahan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Aharoni" pitchFamily="2" charset="-79"/>
                <a:cs typeface="Aharoni" pitchFamily="2" charset="-79"/>
              </a:rPr>
              <a:t>SIKLUS UTERUS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  <a:alpha val="5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id-ID" dirty="0" smtClean="0">
                <a:sym typeface="Wingdings" pitchFamily="2" charset="2"/>
              </a:rPr>
              <a:t>Perubahan bentuk mukosa uterus sesuai dengan siklus estrus yang sedang berlangsung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id-ID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>
                <a:sym typeface="Wingdings" pitchFamily="2" charset="2"/>
              </a:rPr>
              <a:t> Terdapat perbedaan pada manusia dan hewan  manusia meluruh, hewan regresi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Aharoni" pitchFamily="2" charset="-79"/>
                <a:cs typeface="Aharoni" pitchFamily="2" charset="-79"/>
              </a:rPr>
              <a:t>SIKLUS UTERUS</a:t>
            </a:r>
          </a:p>
        </p:txBody>
      </p:sp>
      <p:pic>
        <p:nvPicPr>
          <p:cNvPr id="37890" name="Picture 2" descr="C:\Users\asus\Documents\siklus2\P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62314"/>
            <a:ext cx="3714775" cy="561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  <a:solidFill>
            <a:schemeClr val="accent6">
              <a:lumMod val="60000"/>
              <a:lumOff val="40000"/>
              <a:alpha val="71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Fase menstruasi / deskuamasi</a:t>
            </a:r>
          </a:p>
          <a:p>
            <a:pPr marL="914400" lvl="1" indent="-514350">
              <a:buNone/>
            </a:pPr>
            <a:r>
              <a:rPr lang="id-ID" dirty="0" smtClean="0">
                <a:sym typeface="Wingdings" pitchFamily="2" charset="2"/>
              </a:rPr>
              <a:t> Peluruhan endometrium (4 hari)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Fase postmenstruasi / regenerasi</a:t>
            </a:r>
          </a:p>
          <a:p>
            <a:pPr marL="914400" lvl="1" indent="-514350">
              <a:buNone/>
            </a:pPr>
            <a:r>
              <a:rPr lang="id-ID" dirty="0" smtClean="0">
                <a:sym typeface="Wingdings" pitchFamily="2" charset="2"/>
              </a:rPr>
              <a:t> Pertumbuhan kembali (tebal </a:t>
            </a:r>
            <a:r>
              <a:rPr lang="id-ID" dirty="0" smtClean="0">
                <a:latin typeface="Calibri"/>
                <a:cs typeface="Calibri"/>
                <a:sym typeface="Wingdings" pitchFamily="2" charset="2"/>
              </a:rPr>
              <a:t>±0,5 mm</a:t>
            </a:r>
            <a:r>
              <a:rPr lang="id-ID" dirty="0" smtClean="0">
                <a:sym typeface="Wingdings" pitchFamily="2" charset="2"/>
              </a:rPr>
              <a:t>)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Fase intermenstruum / proliferasi</a:t>
            </a:r>
          </a:p>
          <a:p>
            <a:pPr marL="914400" lvl="1" indent="-514350">
              <a:buNone/>
            </a:pPr>
            <a:r>
              <a:rPr lang="id-ID" dirty="0" smtClean="0">
                <a:sym typeface="Wingdings" pitchFamily="2" charset="2"/>
              </a:rPr>
              <a:t> Epitel kelenjar berproliferasi, kelenjar mulai terbentuk sempurna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Fase promenstruum / sekresi</a:t>
            </a:r>
          </a:p>
          <a:p>
            <a:pPr marL="914400" lvl="1" indent="-514350">
              <a:buNone/>
            </a:pPr>
            <a:r>
              <a:rPr lang="id-ID" dirty="0" smtClean="0">
                <a:sym typeface="Wingdings" pitchFamily="2" charset="2"/>
              </a:rPr>
              <a:t> Endometrium tebal, kelenjar panjang dan berkelok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Aharoni" pitchFamily="2" charset="-79"/>
                <a:cs typeface="Aharoni" pitchFamily="2" charset="-79"/>
              </a:rPr>
              <a:t>SIKLUS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solidFill>
            <a:schemeClr val="accent6">
              <a:lumMod val="60000"/>
              <a:lumOff val="40000"/>
              <a:alpha val="75000"/>
            </a:schemeClr>
          </a:solidFill>
        </p:spPr>
        <p:txBody>
          <a:bodyPr/>
          <a:lstStyle/>
          <a:p>
            <a:r>
              <a:rPr lang="id-ID" dirty="0" smtClean="0"/>
              <a:t>Pada hewan, perubahan mengikuti siklus estrusnya dan dipengaruhi oleh hormonal :</a:t>
            </a:r>
          </a:p>
          <a:p>
            <a:pPr marL="514350" indent="-514350">
              <a:buAutoNum type="alphaLcPeriod"/>
            </a:pPr>
            <a:r>
              <a:rPr lang="id-ID" dirty="0" smtClean="0"/>
              <a:t>Pertumbuhan sel dan vaskularisasi epitel (P)</a:t>
            </a:r>
          </a:p>
          <a:p>
            <a:pPr marL="514350" indent="-514350">
              <a:buAutoNum type="alphaLcPeriod"/>
            </a:pPr>
            <a:r>
              <a:rPr lang="id-ID" dirty="0" smtClean="0"/>
              <a:t>Uterus membesar dan adanya akumulasi cairan, epitel bermitosis n terlepas (E)</a:t>
            </a:r>
          </a:p>
          <a:p>
            <a:pPr marL="514350" indent="-514350">
              <a:buAutoNum type="alphaLcPeriod"/>
            </a:pPr>
            <a:r>
              <a:rPr lang="id-ID" dirty="0" smtClean="0"/>
              <a:t>Uterus beregresi dan kurang aktif </a:t>
            </a:r>
            <a:r>
              <a:rPr lang="id-ID" dirty="0" smtClean="0"/>
              <a:t>bila tdk terjadi kebuntingan(M</a:t>
            </a:r>
            <a:r>
              <a:rPr lang="id-ID" dirty="0" smtClean="0"/>
              <a:t>)</a:t>
            </a:r>
          </a:p>
          <a:p>
            <a:pPr marL="514350" indent="-514350">
              <a:buAutoNum type="alphaLcPeriod"/>
            </a:pPr>
            <a:r>
              <a:rPr lang="id-ID" dirty="0" smtClean="0"/>
              <a:t>Endometrium menebal, uterus relaksasi, serviks menutup (D)</a:t>
            </a:r>
          </a:p>
          <a:p>
            <a:pPr marL="514350" indent="-514350">
              <a:buAutoNum type="alphaLcPeriod"/>
            </a:pP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Aharoni" pitchFamily="2" charset="-79"/>
                <a:cs typeface="Aharoni" pitchFamily="2" charset="-79"/>
              </a:rPr>
              <a:t>SIKLUS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id-ID" b="1" dirty="0" smtClean="0">
                <a:latin typeface="Aharoni" pitchFamily="2" charset="-79"/>
                <a:cs typeface="Aharoni" pitchFamily="2" charset="-79"/>
              </a:rPr>
              <a:t>PSEUDOPREGNANCY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latin typeface="Lucida Bright" pitchFamily="18" charset="0"/>
              </a:rPr>
              <a:t>SIKLUS ESTRUS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214313" y="1571625"/>
            <a:ext cx="87217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latin typeface="Aharoni" pitchFamily="2" charset="-79"/>
                <a:cs typeface="Aharoni" pitchFamily="2" charset="-79"/>
              </a:rPr>
              <a:t>PSEUDOPREGNANCY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86000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id-ID" dirty="0" smtClean="0">
                <a:latin typeface="Poor Richard" pitchFamily="18" charset="0"/>
              </a:rPr>
              <a:t>Kondisi patologis dimana terdapat akumulasi cairan aseptis pada uterus yang disebabkan oleh adanya hormon progesteron dan peningkatan hormon prolactin (terdapat CL)</a:t>
            </a:r>
          </a:p>
          <a:p>
            <a:pPr algn="ctr" eaLnBrk="1" hangingPunct="1">
              <a:buFont typeface="Arial" charset="0"/>
              <a:buNone/>
              <a:defRPr/>
            </a:pPr>
            <a:endParaRPr lang="id-ID" dirty="0" smtClean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  <a:solidFill>
            <a:schemeClr val="bg2">
              <a:lumMod val="90000"/>
              <a:alpha val="88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Etiologi :</a:t>
            </a:r>
          </a:p>
          <a:p>
            <a:pPr eaLnBrk="1" hangingPunct="1">
              <a:buFontTx/>
              <a:buChar char="-"/>
              <a:defRPr/>
            </a:pPr>
            <a:r>
              <a:rPr lang="id-ID" dirty="0" smtClean="0"/>
              <a:t>Kegagalan pembuahan </a:t>
            </a:r>
          </a:p>
          <a:p>
            <a:pPr eaLnBrk="1" hangingPunct="1">
              <a:buFontTx/>
              <a:buChar char="-"/>
              <a:defRPr/>
            </a:pPr>
            <a:r>
              <a:rPr lang="id-ID" dirty="0" smtClean="0"/>
              <a:t>Tidak terbentuknya hormon PGF2alfa</a:t>
            </a:r>
          </a:p>
          <a:p>
            <a:pPr eaLnBrk="1" hangingPunct="1">
              <a:defRPr/>
            </a:pPr>
            <a:r>
              <a:rPr lang="id-ID" dirty="0" smtClean="0"/>
              <a:t>Gejala klinis :</a:t>
            </a:r>
          </a:p>
          <a:p>
            <a:pPr eaLnBrk="1" hangingPunct="1">
              <a:buFontTx/>
              <a:buChar char="-"/>
              <a:defRPr/>
            </a:pPr>
            <a:r>
              <a:rPr lang="id-ID" dirty="0" smtClean="0"/>
              <a:t>BB meningkat</a:t>
            </a:r>
          </a:p>
          <a:p>
            <a:pPr eaLnBrk="1" hangingPunct="1">
              <a:buFontTx/>
              <a:buChar char="-"/>
              <a:defRPr/>
            </a:pPr>
            <a:r>
              <a:rPr lang="id-ID" dirty="0" smtClean="0"/>
              <a:t>Distensi abdomen</a:t>
            </a:r>
          </a:p>
          <a:p>
            <a:pPr eaLnBrk="1" hangingPunct="1">
              <a:buFontTx/>
              <a:buChar char="-"/>
              <a:defRPr/>
            </a:pPr>
            <a:r>
              <a:rPr lang="id-ID" dirty="0" smtClean="0"/>
              <a:t>Mothering behaviour</a:t>
            </a:r>
          </a:p>
          <a:p>
            <a:pPr eaLnBrk="1" hangingPunct="1">
              <a:buFontTx/>
              <a:buChar char="-"/>
              <a:defRPr/>
            </a:pPr>
            <a:r>
              <a:rPr lang="id-ID" dirty="0" smtClean="0"/>
              <a:t>Kel mamae berkembang + tbtk air susu</a:t>
            </a:r>
            <a:endParaRPr lang="id-ID" dirty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latin typeface="Aharoni" pitchFamily="2" charset="-79"/>
                <a:cs typeface="Aharoni" pitchFamily="2" charset="-79"/>
              </a:rPr>
              <a:t>PSEUDOPREGNANCY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D:\PKH-UB\KULIAH\3. Embriologi Veteriner\REFERENSI\siklus2\mekanisme terjadinya est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" y="588523"/>
            <a:ext cx="8372475" cy="5680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84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sz="2800" dirty="0" smtClean="0"/>
              <a:t>Diagnosa :</a:t>
            </a:r>
          </a:p>
          <a:p>
            <a:pPr eaLnBrk="1" hangingPunct="1">
              <a:buFontTx/>
              <a:buChar char="-"/>
              <a:defRPr/>
            </a:pPr>
            <a:r>
              <a:rPr lang="id-ID" sz="2800" dirty="0" smtClean="0"/>
              <a:t>GK + sejarah penyakit</a:t>
            </a:r>
          </a:p>
          <a:p>
            <a:pPr eaLnBrk="1" hangingPunct="1">
              <a:buFontTx/>
              <a:buChar char="-"/>
              <a:defRPr/>
            </a:pPr>
            <a:r>
              <a:rPr lang="id-ID" sz="2800" dirty="0" smtClean="0"/>
              <a:t>Palpasi abdomen</a:t>
            </a:r>
          </a:p>
          <a:p>
            <a:pPr eaLnBrk="1" hangingPunct="1">
              <a:buFontTx/>
              <a:buChar char="-"/>
              <a:defRPr/>
            </a:pPr>
            <a:r>
              <a:rPr lang="id-ID" sz="2800" dirty="0" smtClean="0"/>
              <a:t>USG/radiologi</a:t>
            </a:r>
          </a:p>
          <a:p>
            <a:pPr eaLnBrk="1" hangingPunct="1">
              <a:buFontTx/>
              <a:buChar char="-"/>
              <a:defRPr/>
            </a:pPr>
            <a:r>
              <a:rPr lang="id-ID" sz="2800" dirty="0" smtClean="0"/>
              <a:t>Kultur vagina</a:t>
            </a:r>
          </a:p>
          <a:p>
            <a:pPr eaLnBrk="1" hangingPunct="1">
              <a:defRPr/>
            </a:pPr>
            <a:r>
              <a:rPr lang="id-ID" sz="2800" dirty="0" smtClean="0"/>
              <a:t>Treatment :</a:t>
            </a:r>
          </a:p>
          <a:p>
            <a:pPr eaLnBrk="1" hangingPunct="1">
              <a:buFontTx/>
              <a:buChar char="-"/>
              <a:defRPr/>
            </a:pPr>
            <a:r>
              <a:rPr lang="id-ID" sz="2800" dirty="0" smtClean="0"/>
              <a:t>Ringan </a:t>
            </a:r>
            <a:r>
              <a:rPr lang="id-ID" sz="2800" dirty="0" smtClean="0">
                <a:sym typeface="Wingdings" pitchFamily="2" charset="2"/>
              </a:rPr>
              <a:t> kembali dgn sendirinya</a:t>
            </a:r>
          </a:p>
          <a:p>
            <a:pPr eaLnBrk="1" hangingPunct="1">
              <a:buFontTx/>
              <a:buChar char="-"/>
              <a:defRPr/>
            </a:pPr>
            <a:r>
              <a:rPr lang="id-ID" sz="2800" dirty="0" smtClean="0">
                <a:sym typeface="Wingdings" pitchFamily="2" charset="2"/>
              </a:rPr>
              <a:t>Pengobatan gejala klinis</a:t>
            </a:r>
            <a:endParaRPr lang="id-ID" sz="2800" dirty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latin typeface="Aharoni" pitchFamily="2" charset="-79"/>
                <a:cs typeface="Aharoni" pitchFamily="2" charset="-79"/>
              </a:rPr>
              <a:t>PSEUDOPREGNANCY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Pencegahan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Ovariohisterektomi</a:t>
            </a:r>
          </a:p>
          <a:p>
            <a:pPr eaLnBrk="1" hangingPunct="1">
              <a:buFont typeface="Arial" charset="0"/>
              <a:buNone/>
              <a:defRPr/>
            </a:pPr>
            <a:endParaRPr lang="id-ID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id-ID" dirty="0" smtClean="0">
                <a:latin typeface="Script MT Bold" pitchFamily="66" charset="0"/>
              </a:rPr>
              <a:t>Pemberian PGF2alfa sebanyak 2 kali dosis dlm jangka waktu (interval) </a:t>
            </a:r>
            <a:r>
              <a:rPr lang="id-ID" dirty="0" smtClean="0">
                <a:latin typeface="Script MT Bold" pitchFamily="66" charset="0"/>
                <a:cs typeface="Calibri"/>
              </a:rPr>
              <a:t>±</a:t>
            </a:r>
            <a:r>
              <a:rPr lang="id-ID" dirty="0" smtClean="0">
                <a:latin typeface="Script MT Bold" pitchFamily="66" charset="0"/>
              </a:rPr>
              <a:t>12 hari terbukti mampu memperbaiki performans reproduksi (penelitian pada kambing)</a:t>
            </a:r>
          </a:p>
          <a:p>
            <a:pPr eaLnBrk="1" hangingPunct="1">
              <a:buFont typeface="Arial" charset="0"/>
              <a:buNone/>
              <a:defRPr/>
            </a:pPr>
            <a:endParaRPr lang="id-ID" dirty="0" smtClean="0"/>
          </a:p>
          <a:p>
            <a:pPr eaLnBrk="1" hangingPunct="1">
              <a:buFont typeface="Arial" charset="0"/>
              <a:buNone/>
              <a:defRPr/>
            </a:pPr>
            <a:endParaRPr lang="id-ID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latin typeface="Aharoni" pitchFamily="2" charset="-79"/>
                <a:cs typeface="Aharoni" pitchFamily="2" charset="-79"/>
              </a:rPr>
              <a:t>PSEUDOPREGNANCY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36866" name="Picture 2" descr="C:\Users\asus\Documents\siklus2\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364163" cy="3413125"/>
          </a:xfrm>
          <a:prstGeom prst="rect">
            <a:avLst/>
          </a:prstGeom>
          <a:noFill/>
        </p:spPr>
      </p:pic>
      <p:pic>
        <p:nvPicPr>
          <p:cNvPr id="36867" name="Picture 3" descr="C:\Users\asus\Documents\siklus2\XY1nT78GV4xbTBy47jYaBg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39560" cy="2912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5786478" cy="1143000"/>
          </a:xfrm>
          <a:solidFill>
            <a:schemeClr val="accent6">
              <a:lumMod val="40000"/>
              <a:lumOff val="60000"/>
              <a:alpha val="77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TERIMA KASIH</a:t>
            </a:r>
            <a:endParaRPr lang="id-I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latin typeface="Lucida Bright" pitchFamily="18" charset="0"/>
              </a:rPr>
              <a:t>SIKLUS ESTRUS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76000"/>
            </a:schemeClr>
          </a:solidFill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id-I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2" action="ppaction://hlinksldjump"/>
              </a:rPr>
              <a:t>PROESTRUS</a:t>
            </a:r>
            <a:endParaRPr lang="id-ID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id-I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3" action="ppaction://hlinksldjump"/>
              </a:rPr>
              <a:t>ESTRUS</a:t>
            </a:r>
            <a:endParaRPr lang="id-ID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id-I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4" action="ppaction://hlinksldjump"/>
              </a:rPr>
              <a:t>METESTRUS</a:t>
            </a:r>
            <a:endParaRPr lang="id-ID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id-I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5" action="ppaction://hlinksldjump"/>
              </a:rPr>
              <a:t>DIESTRUS</a:t>
            </a:r>
            <a:endParaRPr lang="id-ID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Aharoni" pitchFamily="2" charset="-79"/>
                <a:cs typeface="Aharoni" pitchFamily="2" charset="-79"/>
              </a:rPr>
              <a:t>PROESTRUS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  <a:solidFill>
            <a:schemeClr val="tx2">
              <a:lumMod val="20000"/>
              <a:lumOff val="80000"/>
              <a:alpha val="83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Fase sebelum estrus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Terjadi perkembangan folikel (FSH)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Peningkatan pertumbuhan sel oviduk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Vaskularisasi mukosa uterus dan epitel vagina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CL degenerasi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Akhir fase ini </a:t>
            </a:r>
            <a:r>
              <a:rPr lang="id-ID" dirty="0" smtClean="0">
                <a:sym typeface="Wingdings" pitchFamily="2" charset="2"/>
              </a:rPr>
              <a:t> gelisah, bersuara, tapi menolak pejantan, </a:t>
            </a:r>
            <a:r>
              <a:rPr lang="id-ID" b="1" i="1" dirty="0" smtClean="0">
                <a:sym typeface="Wingdings" pitchFamily="2" charset="2"/>
              </a:rPr>
              <a:t>pada kucing</a:t>
            </a:r>
            <a:r>
              <a:rPr lang="id-ID" dirty="0" smtClean="0">
                <a:sym typeface="Wingdings" pitchFamily="2" charset="2"/>
              </a:rPr>
              <a:t>, bila ditepuk pangkal ekornya akan berposisi siap koitus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Aharoni" pitchFamily="2" charset="-79"/>
                <a:cs typeface="Aharoni" pitchFamily="2" charset="-79"/>
              </a:rPr>
              <a:t>PROESTRUS</a:t>
            </a:r>
          </a:p>
        </p:txBody>
      </p:sp>
      <p:pic>
        <p:nvPicPr>
          <p:cNvPr id="34818" name="Picture 2" descr="C:\Users\asus\Documents\siklus2\proest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345434" cy="4202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500034" y="6072206"/>
            <a:ext cx="71438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latin typeface="Aharoni" pitchFamily="2" charset="-79"/>
                <a:cs typeface="Aharoni" pitchFamily="2" charset="-79"/>
              </a:rPr>
              <a:t>ESTRUS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  <a:alpha val="79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Fase birahi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Sapi : vulva bengkak, keluar lendir jernih n kental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Terjadi ovulasi (pada sapi 12 jam post estrus)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Tuba fallopii aktif kontraksi,uterus besar &amp; cervix oedema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Estrogen ↑, terjadi peningkatan mitosis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id-ID" dirty="0" smtClean="0"/>
              <a:t>Kucing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b="1" i="1" dirty="0" smtClean="0"/>
              <a:t>Induced ovulatory</a:t>
            </a:r>
            <a:endParaRPr lang="id-ID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id-ID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857250"/>
            <a:ext cx="43291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asus\Documents\siklus2\IMG_3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071563"/>
            <a:ext cx="3405187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asus\Documents\siklus2\Gazelle_Checking_Estrus.jpg"/>
          <p:cNvPicPr>
            <a:picLocks noChangeAspect="1" noChangeArrowheads="1"/>
          </p:cNvPicPr>
          <p:nvPr/>
        </p:nvPicPr>
        <p:blipFill>
          <a:blip r:embed="rId4"/>
          <a:srcRect l="17114" t="15218" r="11577" b="29753"/>
          <a:stretch>
            <a:fillRect/>
          </a:stretch>
        </p:blipFill>
        <p:spPr bwMode="auto">
          <a:xfrm>
            <a:off x="428625" y="3714750"/>
            <a:ext cx="56927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4578" name="Picture 2" descr="C:\Users\asus\Documents\siklus2\estr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000125"/>
            <a:ext cx="7462837" cy="49450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500034" y="6215082"/>
            <a:ext cx="78581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702</Words>
  <Application>Microsoft Office PowerPoint</Application>
  <PresentationFormat>On-screen Show (4:3)</PresentationFormat>
  <Paragraphs>138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SIKLUS ESTRUS, OVARI, UTERUS, DAN PSEUDOPREGNANCY</vt:lpstr>
      <vt:lpstr>SIKLUS ESTRUS</vt:lpstr>
      <vt:lpstr>SIKLUS ESTRUS</vt:lpstr>
      <vt:lpstr>SIKLUS ESTRUS</vt:lpstr>
      <vt:lpstr>PROESTRUS</vt:lpstr>
      <vt:lpstr>PROESTRUS</vt:lpstr>
      <vt:lpstr>ESTRUS</vt:lpstr>
      <vt:lpstr>Slide 8</vt:lpstr>
      <vt:lpstr>Slide 9</vt:lpstr>
      <vt:lpstr>METESTRUS</vt:lpstr>
      <vt:lpstr>Slide 11</vt:lpstr>
      <vt:lpstr>Slide 12</vt:lpstr>
      <vt:lpstr>DIESTRUS</vt:lpstr>
      <vt:lpstr>DIESTRUS</vt:lpstr>
      <vt:lpstr>DIESTRUS</vt:lpstr>
      <vt:lpstr>Slide 16</vt:lpstr>
      <vt:lpstr>PEMBAGIAN HEWAN MENURUT SIKLUS BIRAHI</vt:lpstr>
      <vt:lpstr>FAKTOR PENGARUH SIKLUS ESTRUS</vt:lpstr>
      <vt:lpstr>SIKLUS OVARIUM</vt:lpstr>
      <vt:lpstr>SIKLUS OVARIUM</vt:lpstr>
      <vt:lpstr>Slide 21</vt:lpstr>
      <vt:lpstr>Human</vt:lpstr>
      <vt:lpstr>Perubahan siklik pada organ-organ reproduksi hewan betina selama fase folikuler dan fase luteal</vt:lpstr>
      <vt:lpstr>Slide 24</vt:lpstr>
      <vt:lpstr>SIKLUS UTERUS</vt:lpstr>
      <vt:lpstr>SIKLUS UTERUS</vt:lpstr>
      <vt:lpstr>SIKLUS UTERUS</vt:lpstr>
      <vt:lpstr>SIKLUS UTERUS</vt:lpstr>
      <vt:lpstr>PSEUDOPREGNANCY</vt:lpstr>
      <vt:lpstr>PSEUDOPREGNANCY</vt:lpstr>
      <vt:lpstr>PSEUDOPREGNANCY</vt:lpstr>
      <vt:lpstr>Slide 32</vt:lpstr>
      <vt:lpstr>PSEUDOPREGNANCY</vt:lpstr>
      <vt:lpstr>PSEUDOPREGNANCY</vt:lpstr>
      <vt:lpstr>Slide 35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SIKLUS ESTRUS, OVARI, UTERUS, DAN PSEUDOPREGNANCY</dc:title>
  <dc:creator>asus</dc:creator>
  <cp:lastModifiedBy>aul</cp:lastModifiedBy>
  <cp:revision>29</cp:revision>
  <dcterms:created xsi:type="dcterms:W3CDTF">2012-09-22T02:34:05Z</dcterms:created>
  <dcterms:modified xsi:type="dcterms:W3CDTF">2013-09-30T01:09:08Z</dcterms:modified>
</cp:coreProperties>
</file>