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71" r:id="rId13"/>
    <p:sldId id="272" r:id="rId14"/>
    <p:sldId id="269" r:id="rId15"/>
    <p:sldId id="270" r:id="rId16"/>
    <p:sldId id="273" r:id="rId17"/>
    <p:sldId id="274" r:id="rId18"/>
    <p:sldId id="278" r:id="rId19"/>
    <p:sldId id="275" r:id="rId20"/>
    <p:sldId id="277" r:id="rId21"/>
    <p:sldId id="276" r:id="rId22"/>
    <p:sldId id="279" r:id="rId23"/>
    <p:sldId id="281" r:id="rId24"/>
    <p:sldId id="280" r:id="rId25"/>
    <p:sldId id="282" r:id="rId26"/>
    <p:sldId id="283" r:id="rId27"/>
    <p:sldId id="302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58D81-07C2-4BD5-B0AC-60968FD39B5B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0E529901-3E4B-4F48-97EB-0B6B53DFC1EA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Cavum Nasi</a:t>
          </a:r>
          <a:endParaRPr lang="id-ID" dirty="0">
            <a:solidFill>
              <a:schemeClr val="tx1"/>
            </a:solidFill>
          </a:endParaRPr>
        </a:p>
      </dgm:t>
    </dgm:pt>
    <dgm:pt modelId="{46832208-9984-4BC4-AC1C-92A3820D48B7}" type="parTrans" cxnId="{065E8F2B-84D3-4853-800B-78CF94A07E5E}">
      <dgm:prSet/>
      <dgm:spPr/>
      <dgm:t>
        <a:bodyPr/>
        <a:lstStyle/>
        <a:p>
          <a:endParaRPr lang="id-ID"/>
        </a:p>
      </dgm:t>
    </dgm:pt>
    <dgm:pt modelId="{C8905920-622B-420B-9396-B05CC0749CB8}" type="sibTrans" cxnId="{065E8F2B-84D3-4853-800B-78CF94A07E5E}">
      <dgm:prSet/>
      <dgm:spPr/>
      <dgm:t>
        <a:bodyPr/>
        <a:lstStyle/>
        <a:p>
          <a:endParaRPr lang="id-ID"/>
        </a:p>
      </dgm:t>
    </dgm:pt>
    <dgm:pt modelId="{9B96DDA3-C079-4EE4-97F0-ABC9C7DC5F11}">
      <dgm:prSet phldrT="[Text]"/>
      <dgm:spPr/>
      <dgm:t>
        <a:bodyPr/>
        <a:lstStyle/>
        <a:p>
          <a:r>
            <a:rPr lang="id-ID" smtClean="0">
              <a:solidFill>
                <a:schemeClr val="tx1"/>
              </a:solidFill>
            </a:rPr>
            <a:t>Pharynx</a:t>
          </a:r>
          <a:endParaRPr lang="id-ID" dirty="0">
            <a:solidFill>
              <a:schemeClr val="tx1"/>
            </a:solidFill>
          </a:endParaRPr>
        </a:p>
      </dgm:t>
    </dgm:pt>
    <dgm:pt modelId="{01EA0A7A-A678-4EF9-9BCC-0277A763B50E}" type="parTrans" cxnId="{E8C54E6A-1993-41F0-8322-CB83AE62862F}">
      <dgm:prSet/>
      <dgm:spPr/>
      <dgm:t>
        <a:bodyPr/>
        <a:lstStyle/>
        <a:p>
          <a:endParaRPr lang="id-ID"/>
        </a:p>
      </dgm:t>
    </dgm:pt>
    <dgm:pt modelId="{2378630B-A03A-4440-B11D-E8546FFCDE76}" type="sibTrans" cxnId="{E8C54E6A-1993-41F0-8322-CB83AE62862F}">
      <dgm:prSet/>
      <dgm:spPr/>
      <dgm:t>
        <a:bodyPr/>
        <a:lstStyle/>
        <a:p>
          <a:endParaRPr lang="id-ID"/>
        </a:p>
      </dgm:t>
    </dgm:pt>
    <dgm:pt modelId="{4EFF20CC-CFEF-47A1-9082-4A8AC6D03B87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Larynx</a:t>
          </a:r>
          <a:endParaRPr lang="id-ID" dirty="0">
            <a:solidFill>
              <a:schemeClr val="tx1"/>
            </a:solidFill>
          </a:endParaRPr>
        </a:p>
      </dgm:t>
    </dgm:pt>
    <dgm:pt modelId="{090109C6-8C16-452A-AFC3-53FABB05CAEA}" type="parTrans" cxnId="{0C023701-BD38-4E3D-8609-8CDFA389C5E4}">
      <dgm:prSet/>
      <dgm:spPr/>
      <dgm:t>
        <a:bodyPr/>
        <a:lstStyle/>
        <a:p>
          <a:endParaRPr lang="id-ID"/>
        </a:p>
      </dgm:t>
    </dgm:pt>
    <dgm:pt modelId="{5EDF6D7B-295A-410F-AA3E-99D53703583E}" type="sibTrans" cxnId="{0C023701-BD38-4E3D-8609-8CDFA389C5E4}">
      <dgm:prSet/>
      <dgm:spPr/>
      <dgm:t>
        <a:bodyPr/>
        <a:lstStyle/>
        <a:p>
          <a:endParaRPr lang="id-ID"/>
        </a:p>
      </dgm:t>
    </dgm:pt>
    <dgm:pt modelId="{EE27DC6D-0D8A-4280-9DC1-CE26A5CC9C87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Epiglotis</a:t>
          </a:r>
          <a:endParaRPr lang="id-ID" dirty="0">
            <a:solidFill>
              <a:schemeClr val="tx1"/>
            </a:solidFill>
          </a:endParaRPr>
        </a:p>
      </dgm:t>
    </dgm:pt>
    <dgm:pt modelId="{65913634-5C72-4C52-9381-315201419585}" type="parTrans" cxnId="{5913E55A-DE22-417B-9CF2-15FE3C0474F6}">
      <dgm:prSet/>
      <dgm:spPr/>
      <dgm:t>
        <a:bodyPr/>
        <a:lstStyle/>
        <a:p>
          <a:endParaRPr lang="id-ID"/>
        </a:p>
      </dgm:t>
    </dgm:pt>
    <dgm:pt modelId="{DA3EDC75-4221-4DCE-A734-FFDDBFB57B5A}" type="sibTrans" cxnId="{5913E55A-DE22-417B-9CF2-15FE3C0474F6}">
      <dgm:prSet/>
      <dgm:spPr/>
      <dgm:t>
        <a:bodyPr/>
        <a:lstStyle/>
        <a:p>
          <a:endParaRPr lang="id-ID"/>
        </a:p>
      </dgm:t>
    </dgm:pt>
    <dgm:pt modelId="{4A58A664-3E59-4074-8495-F71B8419DC10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Trachea</a:t>
          </a:r>
          <a:endParaRPr lang="id-ID" dirty="0">
            <a:solidFill>
              <a:schemeClr val="tx1"/>
            </a:solidFill>
          </a:endParaRPr>
        </a:p>
      </dgm:t>
    </dgm:pt>
    <dgm:pt modelId="{652F31AD-99A8-4431-A0BE-DA0915106201}" type="parTrans" cxnId="{A587E540-8562-43D0-847D-E92A428A9F88}">
      <dgm:prSet/>
      <dgm:spPr/>
      <dgm:t>
        <a:bodyPr/>
        <a:lstStyle/>
        <a:p>
          <a:endParaRPr lang="id-ID"/>
        </a:p>
      </dgm:t>
    </dgm:pt>
    <dgm:pt modelId="{56937AAB-9DE4-4E27-AC64-583BB40798D8}" type="sibTrans" cxnId="{A587E540-8562-43D0-847D-E92A428A9F88}">
      <dgm:prSet/>
      <dgm:spPr/>
      <dgm:t>
        <a:bodyPr/>
        <a:lstStyle/>
        <a:p>
          <a:endParaRPr lang="id-ID"/>
        </a:p>
      </dgm:t>
    </dgm:pt>
    <dgm:pt modelId="{43EB0B7F-CB25-4402-82D1-95388E1037A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Bronchus</a:t>
          </a:r>
          <a:endParaRPr lang="id-ID" dirty="0">
            <a:solidFill>
              <a:schemeClr val="tx1"/>
            </a:solidFill>
          </a:endParaRPr>
        </a:p>
      </dgm:t>
    </dgm:pt>
    <dgm:pt modelId="{DEBA8397-78CF-4A53-B268-3CC2E7A0C1FD}" type="parTrans" cxnId="{19D46E6C-7426-427D-9BD9-66046B9CE2AC}">
      <dgm:prSet/>
      <dgm:spPr/>
      <dgm:t>
        <a:bodyPr/>
        <a:lstStyle/>
        <a:p>
          <a:endParaRPr lang="id-ID"/>
        </a:p>
      </dgm:t>
    </dgm:pt>
    <dgm:pt modelId="{587CCD2F-3A47-47E3-BB5C-E41D13DC9BFA}" type="sibTrans" cxnId="{19D46E6C-7426-427D-9BD9-66046B9CE2AC}">
      <dgm:prSet/>
      <dgm:spPr/>
      <dgm:t>
        <a:bodyPr/>
        <a:lstStyle/>
        <a:p>
          <a:endParaRPr lang="id-ID"/>
        </a:p>
      </dgm:t>
    </dgm:pt>
    <dgm:pt modelId="{AE55A912-3F78-475D-96B1-2CC9F963A9B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Bronchiolus </a:t>
          </a:r>
          <a:endParaRPr lang="id-ID" dirty="0">
            <a:solidFill>
              <a:schemeClr val="tx1"/>
            </a:solidFill>
          </a:endParaRPr>
        </a:p>
      </dgm:t>
    </dgm:pt>
    <dgm:pt modelId="{04261EF6-803C-4292-BBF9-7897F407B07D}" type="parTrans" cxnId="{BE7F937C-7FC6-464E-9F43-98390E9B9D0C}">
      <dgm:prSet/>
      <dgm:spPr/>
      <dgm:t>
        <a:bodyPr/>
        <a:lstStyle/>
        <a:p>
          <a:endParaRPr lang="id-ID"/>
        </a:p>
      </dgm:t>
    </dgm:pt>
    <dgm:pt modelId="{B52DFA6F-8B66-4615-B348-CD6C9A4575D9}" type="sibTrans" cxnId="{BE7F937C-7FC6-464E-9F43-98390E9B9D0C}">
      <dgm:prSet/>
      <dgm:spPr/>
      <dgm:t>
        <a:bodyPr/>
        <a:lstStyle/>
        <a:p>
          <a:endParaRPr lang="id-ID"/>
        </a:p>
      </dgm:t>
    </dgm:pt>
    <dgm:pt modelId="{82EB2284-A6FA-4A57-94E9-7661E29A3FE4}" type="pres">
      <dgm:prSet presAssocID="{78D58D81-07C2-4BD5-B0AC-60968FD39B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E30EED-ECC5-4BC5-A35F-8D91BAB9E80F}" type="pres">
      <dgm:prSet presAssocID="{0E529901-3E4B-4F48-97EB-0B6B53DFC1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69470C-D66D-4890-A06C-368C721CAEAC}" type="pres">
      <dgm:prSet presAssocID="{C8905920-622B-420B-9396-B05CC0749CB8}" presName="spacer" presStyleCnt="0"/>
      <dgm:spPr/>
    </dgm:pt>
    <dgm:pt modelId="{DB6602F9-EEB0-452D-B627-5E786C457596}" type="pres">
      <dgm:prSet presAssocID="{9B96DDA3-C079-4EE4-97F0-ABC9C7DC5F1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E68273-8ADB-49F0-90A1-731D3FB78FAD}" type="pres">
      <dgm:prSet presAssocID="{2378630B-A03A-4440-B11D-E8546FFCDE76}" presName="spacer" presStyleCnt="0"/>
      <dgm:spPr/>
    </dgm:pt>
    <dgm:pt modelId="{12BA409E-16E5-4B24-B7D4-0D3585595032}" type="pres">
      <dgm:prSet presAssocID="{4EFF20CC-CFEF-47A1-9082-4A8AC6D03B8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AB3F25-11D8-45AE-B167-368E731D0352}" type="pres">
      <dgm:prSet presAssocID="{5EDF6D7B-295A-410F-AA3E-99D53703583E}" presName="spacer" presStyleCnt="0"/>
      <dgm:spPr/>
    </dgm:pt>
    <dgm:pt modelId="{9BECB51D-1AAE-4875-830F-D67C0FF5D746}" type="pres">
      <dgm:prSet presAssocID="{EE27DC6D-0D8A-4280-9DC1-CE26A5CC9C87}" presName="parentText" presStyleLbl="node1" presStyleIdx="3" presStyleCnt="7" custLinFactNeighborY="3631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F7A1C3-DDE5-490D-8C0F-12AF39BB9C51}" type="pres">
      <dgm:prSet presAssocID="{DA3EDC75-4221-4DCE-A734-FFDDBFB57B5A}" presName="spacer" presStyleCnt="0"/>
      <dgm:spPr/>
    </dgm:pt>
    <dgm:pt modelId="{0219881A-557D-4D0F-AE8E-591682FCCD2E}" type="pres">
      <dgm:prSet presAssocID="{4A58A664-3E59-4074-8495-F71B8419DC1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6E1338-432F-4136-B3F7-2DE03593A408}" type="pres">
      <dgm:prSet presAssocID="{56937AAB-9DE4-4E27-AC64-583BB40798D8}" presName="spacer" presStyleCnt="0"/>
      <dgm:spPr/>
    </dgm:pt>
    <dgm:pt modelId="{D59BBBFE-79F6-4405-B050-7F753F2B2614}" type="pres">
      <dgm:prSet presAssocID="{43EB0B7F-CB25-4402-82D1-95388E1037A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4AEA18-D50A-4886-8B3B-DC28292465E0}" type="pres">
      <dgm:prSet presAssocID="{587CCD2F-3A47-47E3-BB5C-E41D13DC9BFA}" presName="spacer" presStyleCnt="0"/>
      <dgm:spPr/>
    </dgm:pt>
    <dgm:pt modelId="{738A9825-E7A0-4261-B602-246F5E2860DD}" type="pres">
      <dgm:prSet presAssocID="{AE55A912-3F78-475D-96B1-2CC9F963A9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C023701-BD38-4E3D-8609-8CDFA389C5E4}" srcId="{78D58D81-07C2-4BD5-B0AC-60968FD39B5B}" destId="{4EFF20CC-CFEF-47A1-9082-4A8AC6D03B87}" srcOrd="2" destOrd="0" parTransId="{090109C6-8C16-452A-AFC3-53FABB05CAEA}" sibTransId="{5EDF6D7B-295A-410F-AA3E-99D53703583E}"/>
    <dgm:cxn modelId="{A587E540-8562-43D0-847D-E92A428A9F88}" srcId="{78D58D81-07C2-4BD5-B0AC-60968FD39B5B}" destId="{4A58A664-3E59-4074-8495-F71B8419DC10}" srcOrd="4" destOrd="0" parTransId="{652F31AD-99A8-4431-A0BE-DA0915106201}" sibTransId="{56937AAB-9DE4-4E27-AC64-583BB40798D8}"/>
    <dgm:cxn modelId="{5913E55A-DE22-417B-9CF2-15FE3C0474F6}" srcId="{78D58D81-07C2-4BD5-B0AC-60968FD39B5B}" destId="{EE27DC6D-0D8A-4280-9DC1-CE26A5CC9C87}" srcOrd="3" destOrd="0" parTransId="{65913634-5C72-4C52-9381-315201419585}" sibTransId="{DA3EDC75-4221-4DCE-A734-FFDDBFB57B5A}"/>
    <dgm:cxn modelId="{AEAB2DB0-B4CE-46CF-B619-940D92D64C64}" type="presOf" srcId="{43EB0B7F-CB25-4402-82D1-95388E1037A6}" destId="{D59BBBFE-79F6-4405-B050-7F753F2B2614}" srcOrd="0" destOrd="0" presId="urn:microsoft.com/office/officeart/2005/8/layout/vList2"/>
    <dgm:cxn modelId="{19D46E6C-7426-427D-9BD9-66046B9CE2AC}" srcId="{78D58D81-07C2-4BD5-B0AC-60968FD39B5B}" destId="{43EB0B7F-CB25-4402-82D1-95388E1037A6}" srcOrd="5" destOrd="0" parTransId="{DEBA8397-78CF-4A53-B268-3CC2E7A0C1FD}" sibTransId="{587CCD2F-3A47-47E3-BB5C-E41D13DC9BFA}"/>
    <dgm:cxn modelId="{90E97C43-BCAA-483C-865A-260D951C0870}" type="presOf" srcId="{9B96DDA3-C079-4EE4-97F0-ABC9C7DC5F11}" destId="{DB6602F9-EEB0-452D-B627-5E786C457596}" srcOrd="0" destOrd="0" presId="urn:microsoft.com/office/officeart/2005/8/layout/vList2"/>
    <dgm:cxn modelId="{C189E278-211D-479A-8244-88B9444671F7}" type="presOf" srcId="{EE27DC6D-0D8A-4280-9DC1-CE26A5CC9C87}" destId="{9BECB51D-1AAE-4875-830F-D67C0FF5D746}" srcOrd="0" destOrd="0" presId="urn:microsoft.com/office/officeart/2005/8/layout/vList2"/>
    <dgm:cxn modelId="{065E8F2B-84D3-4853-800B-78CF94A07E5E}" srcId="{78D58D81-07C2-4BD5-B0AC-60968FD39B5B}" destId="{0E529901-3E4B-4F48-97EB-0B6B53DFC1EA}" srcOrd="0" destOrd="0" parTransId="{46832208-9984-4BC4-AC1C-92A3820D48B7}" sibTransId="{C8905920-622B-420B-9396-B05CC0749CB8}"/>
    <dgm:cxn modelId="{857E5F08-4D7F-4F94-B410-676179EF5FD9}" type="presOf" srcId="{78D58D81-07C2-4BD5-B0AC-60968FD39B5B}" destId="{82EB2284-A6FA-4A57-94E9-7661E29A3FE4}" srcOrd="0" destOrd="0" presId="urn:microsoft.com/office/officeart/2005/8/layout/vList2"/>
    <dgm:cxn modelId="{A74CBD51-4145-41BC-9BEF-924565ECA63A}" type="presOf" srcId="{4EFF20CC-CFEF-47A1-9082-4A8AC6D03B87}" destId="{12BA409E-16E5-4B24-B7D4-0D3585595032}" srcOrd="0" destOrd="0" presId="urn:microsoft.com/office/officeart/2005/8/layout/vList2"/>
    <dgm:cxn modelId="{E8C54E6A-1993-41F0-8322-CB83AE62862F}" srcId="{78D58D81-07C2-4BD5-B0AC-60968FD39B5B}" destId="{9B96DDA3-C079-4EE4-97F0-ABC9C7DC5F11}" srcOrd="1" destOrd="0" parTransId="{01EA0A7A-A678-4EF9-9BCC-0277A763B50E}" sibTransId="{2378630B-A03A-4440-B11D-E8546FFCDE76}"/>
    <dgm:cxn modelId="{BE7F937C-7FC6-464E-9F43-98390E9B9D0C}" srcId="{78D58D81-07C2-4BD5-B0AC-60968FD39B5B}" destId="{AE55A912-3F78-475D-96B1-2CC9F963A9B6}" srcOrd="6" destOrd="0" parTransId="{04261EF6-803C-4292-BBF9-7897F407B07D}" sibTransId="{B52DFA6F-8B66-4615-B348-CD6C9A4575D9}"/>
    <dgm:cxn modelId="{6AFBCEF6-24AC-4934-8421-8D2F5D7A5373}" type="presOf" srcId="{AE55A912-3F78-475D-96B1-2CC9F963A9B6}" destId="{738A9825-E7A0-4261-B602-246F5E2860DD}" srcOrd="0" destOrd="0" presId="urn:microsoft.com/office/officeart/2005/8/layout/vList2"/>
    <dgm:cxn modelId="{16DE2EE6-C340-4C59-BE71-4A5117ABB3A6}" type="presOf" srcId="{0E529901-3E4B-4F48-97EB-0B6B53DFC1EA}" destId="{6DE30EED-ECC5-4BC5-A35F-8D91BAB9E80F}" srcOrd="0" destOrd="0" presId="urn:microsoft.com/office/officeart/2005/8/layout/vList2"/>
    <dgm:cxn modelId="{46EAE501-92D7-4517-BAA6-9B338960E90F}" type="presOf" srcId="{4A58A664-3E59-4074-8495-F71B8419DC10}" destId="{0219881A-557D-4D0F-AE8E-591682FCCD2E}" srcOrd="0" destOrd="0" presId="urn:microsoft.com/office/officeart/2005/8/layout/vList2"/>
    <dgm:cxn modelId="{D990DE1D-1554-48D6-B188-E9165999FBB1}" type="presParOf" srcId="{82EB2284-A6FA-4A57-94E9-7661E29A3FE4}" destId="{6DE30EED-ECC5-4BC5-A35F-8D91BAB9E80F}" srcOrd="0" destOrd="0" presId="urn:microsoft.com/office/officeart/2005/8/layout/vList2"/>
    <dgm:cxn modelId="{5ABE4F58-25CC-4E9B-AD11-9F655A7C6DB1}" type="presParOf" srcId="{82EB2284-A6FA-4A57-94E9-7661E29A3FE4}" destId="{A769470C-D66D-4890-A06C-368C721CAEAC}" srcOrd="1" destOrd="0" presId="urn:microsoft.com/office/officeart/2005/8/layout/vList2"/>
    <dgm:cxn modelId="{2F8CB808-A6FD-4E7A-977E-FA967354E352}" type="presParOf" srcId="{82EB2284-A6FA-4A57-94E9-7661E29A3FE4}" destId="{DB6602F9-EEB0-452D-B627-5E786C457596}" srcOrd="2" destOrd="0" presId="urn:microsoft.com/office/officeart/2005/8/layout/vList2"/>
    <dgm:cxn modelId="{76A6F23E-4731-406C-80D3-FA88719E1161}" type="presParOf" srcId="{82EB2284-A6FA-4A57-94E9-7661E29A3FE4}" destId="{F8E68273-8ADB-49F0-90A1-731D3FB78FAD}" srcOrd="3" destOrd="0" presId="urn:microsoft.com/office/officeart/2005/8/layout/vList2"/>
    <dgm:cxn modelId="{10D46D6B-CEC1-4C12-A530-40AE604A5538}" type="presParOf" srcId="{82EB2284-A6FA-4A57-94E9-7661E29A3FE4}" destId="{12BA409E-16E5-4B24-B7D4-0D3585595032}" srcOrd="4" destOrd="0" presId="urn:microsoft.com/office/officeart/2005/8/layout/vList2"/>
    <dgm:cxn modelId="{2AE9EDB8-FEF3-4A5E-9350-E599F3915D85}" type="presParOf" srcId="{82EB2284-A6FA-4A57-94E9-7661E29A3FE4}" destId="{D4AB3F25-11D8-45AE-B167-368E731D0352}" srcOrd="5" destOrd="0" presId="urn:microsoft.com/office/officeart/2005/8/layout/vList2"/>
    <dgm:cxn modelId="{F0F3CD67-2C05-4A4C-AF50-F80B29E4B2F6}" type="presParOf" srcId="{82EB2284-A6FA-4A57-94E9-7661E29A3FE4}" destId="{9BECB51D-1AAE-4875-830F-D67C0FF5D746}" srcOrd="6" destOrd="0" presId="urn:microsoft.com/office/officeart/2005/8/layout/vList2"/>
    <dgm:cxn modelId="{0253BC10-E96C-4EE4-8DF4-4574D5B82692}" type="presParOf" srcId="{82EB2284-A6FA-4A57-94E9-7661E29A3FE4}" destId="{62F7A1C3-DDE5-490D-8C0F-12AF39BB9C51}" srcOrd="7" destOrd="0" presId="urn:microsoft.com/office/officeart/2005/8/layout/vList2"/>
    <dgm:cxn modelId="{DE96FECC-8017-41F7-8A51-70CC59C93E15}" type="presParOf" srcId="{82EB2284-A6FA-4A57-94E9-7661E29A3FE4}" destId="{0219881A-557D-4D0F-AE8E-591682FCCD2E}" srcOrd="8" destOrd="0" presId="urn:microsoft.com/office/officeart/2005/8/layout/vList2"/>
    <dgm:cxn modelId="{E579E78F-1575-4327-8229-3F8EF460085D}" type="presParOf" srcId="{82EB2284-A6FA-4A57-94E9-7661E29A3FE4}" destId="{626E1338-432F-4136-B3F7-2DE03593A408}" srcOrd="9" destOrd="0" presId="urn:microsoft.com/office/officeart/2005/8/layout/vList2"/>
    <dgm:cxn modelId="{FB55842D-A4CC-4EEE-AD8F-1CB2620A3B08}" type="presParOf" srcId="{82EB2284-A6FA-4A57-94E9-7661E29A3FE4}" destId="{D59BBBFE-79F6-4405-B050-7F753F2B2614}" srcOrd="10" destOrd="0" presId="urn:microsoft.com/office/officeart/2005/8/layout/vList2"/>
    <dgm:cxn modelId="{5F2894FE-8A19-429C-BC5C-6B967ADCE99C}" type="presParOf" srcId="{82EB2284-A6FA-4A57-94E9-7661E29A3FE4}" destId="{4B4AEA18-D50A-4886-8B3B-DC28292465E0}" srcOrd="11" destOrd="0" presId="urn:microsoft.com/office/officeart/2005/8/layout/vList2"/>
    <dgm:cxn modelId="{3FCC2D0D-B90E-4ED7-99CF-E871A9A84F28}" type="presParOf" srcId="{82EB2284-A6FA-4A57-94E9-7661E29A3FE4}" destId="{738A9825-E7A0-4261-B602-246F5E2860DD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BACC34-B669-4A2E-857D-05554384373F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CF53FC-C3F0-4169-AA1A-2C4DD3E9262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SISTEM RESPIRASI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drh. Handayu Untari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MUKOSA OLFACTORIUS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ATAP rongga hidung</a:t>
            </a:r>
          </a:p>
          <a:p>
            <a:r>
              <a:rPr lang="id-ID" dirty="0" smtClean="0"/>
              <a:t>Epitel berderet silindris, tidak memiliki sel goblet</a:t>
            </a:r>
          </a:p>
          <a:p>
            <a:r>
              <a:rPr lang="id-ID" dirty="0" smtClean="0"/>
              <a:t>Berkas saraf </a:t>
            </a:r>
            <a:r>
              <a:rPr lang="id-ID" dirty="0" smtClean="0">
                <a:sym typeface="Wingdings" pitchFamily="2" charset="2"/>
              </a:rPr>
              <a:t> fila olfactoria</a:t>
            </a:r>
          </a:p>
          <a:p>
            <a:r>
              <a:rPr lang="id-ID" dirty="0" smtClean="0"/>
              <a:t>Lamina basal tidak jelas</a:t>
            </a:r>
          </a:p>
          <a:p>
            <a:r>
              <a:rPr lang="id-ID" dirty="0" smtClean="0"/>
              <a:t>Lamina propria (jar ikat kendor, sabut elastis, sel plasma, makrofag, PMN) </a:t>
            </a:r>
            <a:r>
              <a:rPr lang="id-ID" dirty="0" smtClean="0">
                <a:sym typeface="Wingdings" pitchFamily="2" charset="2"/>
              </a:rPr>
              <a:t>dan terdapat kel. Bowmann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38364" y="-352469"/>
            <a:ext cx="4867275" cy="61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181600"/>
            <a:ext cx="501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SEL2 KHUSUS </a:t>
            </a:r>
            <a:br>
              <a:rPr lang="id-ID" dirty="0" smtClean="0"/>
            </a:br>
            <a:r>
              <a:rPr lang="id-ID" dirty="0" smtClean="0"/>
              <a:t>MUKOSA OLFACTORIUS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SEL PENYANGGA</a:t>
            </a:r>
          </a:p>
          <a:p>
            <a:pPr lvl="1"/>
            <a:r>
              <a:rPr lang="id-ID" dirty="0" smtClean="0"/>
              <a:t>silindris tinggi memiliki striated border, letak permukaan</a:t>
            </a:r>
          </a:p>
          <a:p>
            <a:r>
              <a:rPr lang="id-ID" dirty="0" smtClean="0"/>
              <a:t>SEL BASAL</a:t>
            </a:r>
          </a:p>
          <a:p>
            <a:pPr lvl="1"/>
            <a:r>
              <a:rPr lang="id-ID" dirty="0" smtClean="0"/>
              <a:t>Pada bagian basal </a:t>
            </a:r>
            <a:r>
              <a:rPr lang="id-ID" dirty="0" smtClean="0">
                <a:sym typeface="Wingdings" pitchFamily="2" charset="2"/>
              </a:rPr>
              <a:t> calon sel penyangga</a:t>
            </a:r>
            <a:endParaRPr lang="id-ID" dirty="0" smtClean="0"/>
          </a:p>
          <a:p>
            <a:pPr lvl="1"/>
            <a:r>
              <a:rPr lang="id-ID" dirty="0" smtClean="0"/>
              <a:t>Inti kecil, ovoid, gelap</a:t>
            </a:r>
          </a:p>
          <a:p>
            <a:r>
              <a:rPr lang="id-ID" dirty="0" smtClean="0"/>
              <a:t>SEL PEMBAU</a:t>
            </a:r>
          </a:p>
          <a:p>
            <a:pPr lvl="1"/>
            <a:r>
              <a:rPr lang="id-ID" dirty="0" smtClean="0"/>
              <a:t>Tersebar di antara sel penyangga</a:t>
            </a:r>
          </a:p>
          <a:p>
            <a:pPr lvl="1"/>
            <a:r>
              <a:rPr lang="id-ID" dirty="0" smtClean="0"/>
              <a:t>Inti open faced (merupakan sel saraf bipoler) </a:t>
            </a:r>
            <a:r>
              <a:rPr lang="id-ID" dirty="0" smtClean="0">
                <a:sym typeface="Wingdings" pitchFamily="2" charset="2"/>
              </a:rPr>
              <a:t> bulbus olfactorius pd cerebrum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2" descr="r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50578" y="2178853"/>
            <a:ext cx="4000529" cy="47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MUKOSA RESPIRATORIUS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Melapisi bagian yang tidak terlapisi mukosa olfaktorius</a:t>
            </a:r>
          </a:p>
          <a:p>
            <a:r>
              <a:rPr lang="id-ID" dirty="0" smtClean="0"/>
              <a:t>Epitel berderet silindris dengan kinosilia (menghalau kotoran) dan sel goblet ( lendir u/ membasahi rongga hidung)</a:t>
            </a:r>
          </a:p>
          <a:p>
            <a:r>
              <a:rPr lang="id-ID" dirty="0" smtClean="0"/>
              <a:t>Lamina propria menyatu dg periosteum atau perikondrium </a:t>
            </a:r>
            <a:r>
              <a:rPr lang="id-ID" dirty="0" smtClean="0">
                <a:sym typeface="Wingdings" pitchFamily="2" charset="2"/>
              </a:rPr>
              <a:t> muko-periosteum/muko-perikondrium (</a:t>
            </a:r>
            <a:r>
              <a:rPr lang="id-ID" i="1" dirty="0" smtClean="0">
                <a:sym typeface="Wingdings" pitchFamily="2" charset="2"/>
              </a:rPr>
              <a:t>Schenederian membrane</a:t>
            </a:r>
            <a:r>
              <a:rPr lang="id-ID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5654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181600"/>
            <a:ext cx="501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CONCHA NASALIS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876"/>
            <a:ext cx="8229600" cy="2554287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3 penonjolan tulang melengkung</a:t>
            </a:r>
          </a:p>
          <a:p>
            <a:r>
              <a:rPr lang="id-ID" dirty="0" smtClean="0"/>
              <a:t>Kerangka </a:t>
            </a:r>
            <a:r>
              <a:rPr lang="id-ID" dirty="0" smtClean="0">
                <a:sym typeface="Wingdings" pitchFamily="2" charset="2"/>
              </a:rPr>
              <a:t> turbinate bone</a:t>
            </a:r>
          </a:p>
          <a:p>
            <a:r>
              <a:rPr lang="id-ID" dirty="0" smtClean="0">
                <a:sym typeface="Wingdings" pitchFamily="2" charset="2"/>
              </a:rPr>
              <a:t>Sinus venosus banyak dan lebar  plexus venosus (jaringan erektil)</a:t>
            </a:r>
          </a:p>
          <a:p>
            <a:r>
              <a:rPr lang="id-ID" dirty="0" smtClean="0">
                <a:sym typeface="Wingdings" pitchFamily="2" charset="2"/>
              </a:rPr>
              <a:t>Udara dingin  plexus berisi darah  menghangatkan udara yg melewati</a:t>
            </a:r>
            <a:endParaRPr lang="id-ID" dirty="0"/>
          </a:p>
        </p:txBody>
      </p:sp>
      <p:pic>
        <p:nvPicPr>
          <p:cNvPr id="7170" name="Picture 2" descr="D:\PKH-UB\KULIAH\4. HISTOFISIOLOGI VETERINER\MOVIE + PIC\web\Pferdeschä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388100" cy="206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0007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" descr="http://www.lab.anhb.uwa.edu.au/mb140/CorePages/Respiratory/images/ico12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42918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PHARYNX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Rongga pipih yang dilewati udara  dan makanan</a:t>
            </a:r>
          </a:p>
          <a:p>
            <a:r>
              <a:rPr lang="id-ID" dirty="0" smtClean="0"/>
              <a:t>3 bagian </a:t>
            </a:r>
            <a:r>
              <a:rPr lang="id-ID" dirty="0" smtClean="0">
                <a:sym typeface="Wingdings" pitchFamily="2" charset="2"/>
              </a:rPr>
              <a:t> nasopharynx, oropharynx, laryngopharynx</a:t>
            </a:r>
          </a:p>
          <a:p>
            <a:r>
              <a:rPr lang="id-ID" dirty="0" smtClean="0">
                <a:sym typeface="Wingdings" pitchFamily="2" charset="2"/>
              </a:rPr>
              <a:t>Epitel berderet silindris dg kinosilia</a:t>
            </a:r>
          </a:p>
          <a:p>
            <a:r>
              <a:rPr lang="id-ID" dirty="0" smtClean="0">
                <a:sym typeface="Wingdings" pitchFamily="2" charset="2"/>
              </a:rPr>
              <a:t>Dilapisi epitel berlapis pipih pada bagian yang sering mengalami gesekan</a:t>
            </a:r>
          </a:p>
          <a:p>
            <a:r>
              <a:rPr lang="id-ID" dirty="0" smtClean="0">
                <a:sym typeface="Wingdings" pitchFamily="2" charset="2"/>
              </a:rPr>
              <a:t>Tunika submukosa  jaringan lymfoid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SISTEM RESPIRASI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2" y="1500174"/>
            <a:ext cx="3857652" cy="5000660"/>
          </a:xfrm>
        </p:spPr>
        <p:txBody>
          <a:bodyPr/>
          <a:lstStyle/>
          <a:p>
            <a:r>
              <a:rPr lang="id-ID" dirty="0" smtClean="0"/>
              <a:t>Zona Konduksi (Penyalur)</a:t>
            </a:r>
          </a:p>
          <a:p>
            <a:pPr lvl="1">
              <a:buNone/>
            </a:pPr>
            <a:r>
              <a:rPr lang="id-ID" dirty="0" smtClean="0">
                <a:sym typeface="Wingdings" pitchFamily="2" charset="2"/>
              </a:rPr>
              <a:t> Cavum nasi - bronchiolus</a:t>
            </a:r>
            <a:endParaRPr lang="id-ID" dirty="0" smtClean="0"/>
          </a:p>
          <a:p>
            <a:r>
              <a:rPr lang="id-ID" dirty="0" smtClean="0"/>
              <a:t>Zona Respiratorik</a:t>
            </a:r>
          </a:p>
          <a:p>
            <a:pPr lvl="1">
              <a:buNone/>
            </a:pPr>
            <a:r>
              <a:rPr lang="id-ID" dirty="0" smtClean="0">
                <a:sym typeface="Wingdings" pitchFamily="2" charset="2"/>
              </a:rPr>
              <a:t> Bronchioli respiratorik - alveoli</a:t>
            </a:r>
            <a:endParaRPr lang="id-ID" dirty="0"/>
          </a:p>
        </p:txBody>
      </p:sp>
      <p:pic>
        <p:nvPicPr>
          <p:cNvPr id="4" name="Picture 4" descr="C:\Users\user\Pictures\saluran-pernapasan.jpg"/>
          <p:cNvPicPr>
            <a:picLocks noChangeAspect="1" noChangeArrowheads="1"/>
          </p:cNvPicPr>
          <p:nvPr/>
        </p:nvPicPr>
        <p:blipFill>
          <a:blip r:embed="rId2"/>
          <a:srcRect r="6061"/>
          <a:stretch>
            <a:fillRect/>
          </a:stretch>
        </p:blipFill>
        <p:spPr bwMode="auto">
          <a:xfrm>
            <a:off x="500034" y="1285860"/>
            <a:ext cx="4143404" cy="514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7537"/>
          <a:stretch>
            <a:fillRect/>
          </a:stretch>
        </p:blipFill>
        <p:spPr bwMode="auto">
          <a:xfrm>
            <a:off x="928662" y="0"/>
            <a:ext cx="735811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786322"/>
            <a:ext cx="4914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JARINGAN LYMFOID </a:t>
            </a:r>
            <a:br>
              <a:rPr lang="id-ID" dirty="0" smtClean="0"/>
            </a:br>
            <a:r>
              <a:rPr lang="id-ID" dirty="0" smtClean="0"/>
              <a:t>PADA TUNIKA SUBMUKOSA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Tonsillae pharyngica </a:t>
            </a:r>
            <a:r>
              <a:rPr lang="id-ID" dirty="0" smtClean="0">
                <a:sym typeface="Wingdings" pitchFamily="2" charset="2"/>
              </a:rPr>
              <a:t> belakang nasopharynx</a:t>
            </a:r>
          </a:p>
          <a:p>
            <a:r>
              <a:rPr lang="id-ID" dirty="0" smtClean="0">
                <a:sym typeface="Wingdings" pitchFamily="2" charset="2"/>
              </a:rPr>
              <a:t>Tonsillae palatinae  perbatasan rongga mulut dan oropharynx</a:t>
            </a:r>
          </a:p>
          <a:p>
            <a:r>
              <a:rPr lang="id-ID" dirty="0" smtClean="0">
                <a:sym typeface="Wingdings" pitchFamily="2" charset="2"/>
              </a:rPr>
              <a:t>Tonsillae lingualis  akar lidah</a:t>
            </a:r>
          </a:p>
          <a:p>
            <a:r>
              <a:rPr lang="id-ID" dirty="0" smtClean="0">
                <a:sym typeface="Wingdings" pitchFamily="2" charset="2"/>
              </a:rPr>
              <a:t>Tonsillae tubaria  sekitar muara tuba eustachii</a:t>
            </a: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 Tonsil2 membentuk susunan melingkar  RING DARI WALDEYER (Barier terhadap kuman)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LARYNX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0" hangingPunct="0"/>
            <a:r>
              <a:rPr lang="id-ID" dirty="0" smtClean="0">
                <a:cs typeface="Times New Roman" pitchFamily="18" charset="0"/>
              </a:rPr>
              <a:t>menghubungkan faring dengan trachea.</a:t>
            </a:r>
          </a:p>
          <a:p>
            <a:pPr eaLnBrk="0" hangingPunct="0"/>
            <a:r>
              <a:rPr lang="id-ID" b="1" dirty="0" smtClean="0">
                <a:cs typeface="Times New Roman" pitchFamily="18" charset="0"/>
              </a:rPr>
              <a:t>Pada lamina propria laring terdapat tulang rawan hialin dan elastin, </a:t>
            </a:r>
            <a:endParaRPr lang="id-ID" b="1" dirty="0">
              <a:cs typeface="Times New Roman" pitchFamily="18" charset="0"/>
            </a:endParaRPr>
          </a:p>
          <a:p>
            <a:pPr lvl="1" eaLnBrk="0" hangingPunct="0"/>
            <a:r>
              <a:rPr lang="id-ID" dirty="0" smtClean="0">
                <a:cs typeface="Times New Roman" pitchFamily="18" charset="0"/>
              </a:rPr>
              <a:t>berfungsi sebagai </a:t>
            </a:r>
            <a:r>
              <a:rPr lang="id-ID" b="1" dirty="0" smtClean="0">
                <a:cs typeface="Times New Roman" pitchFamily="18" charset="0"/>
              </a:rPr>
              <a:t>katup</a:t>
            </a:r>
            <a:r>
              <a:rPr lang="id-ID" dirty="0" smtClean="0">
                <a:cs typeface="Times New Roman" pitchFamily="18" charset="0"/>
              </a:rPr>
              <a:t> yang </a:t>
            </a:r>
            <a:r>
              <a:rPr lang="id-ID" b="1" dirty="0" smtClean="0">
                <a:cs typeface="Times New Roman" pitchFamily="18" charset="0"/>
              </a:rPr>
              <a:t>mencegah masuknya makanan </a:t>
            </a:r>
            <a:r>
              <a:rPr lang="id-ID" dirty="0" smtClean="0">
                <a:cs typeface="Times New Roman" pitchFamily="18" charset="0"/>
              </a:rPr>
              <a:t>dan sebagai alat </a:t>
            </a:r>
            <a:r>
              <a:rPr lang="id-ID" b="1" dirty="0" smtClean="0">
                <a:cs typeface="Times New Roman" pitchFamily="18" charset="0"/>
              </a:rPr>
              <a:t>penghasil  suara </a:t>
            </a:r>
            <a:r>
              <a:rPr lang="id-ID" dirty="0" smtClean="0">
                <a:cs typeface="Times New Roman" pitchFamily="18" charset="0"/>
              </a:rPr>
              <a:t>pada fungsi fonasi.</a:t>
            </a:r>
          </a:p>
          <a:p>
            <a:pPr eaLnBrk="0" hangingPunct="0"/>
            <a:r>
              <a:rPr lang="id-ID" dirty="0" smtClean="0">
                <a:cs typeface="Times New Roman" pitchFamily="18" charset="0"/>
              </a:rPr>
              <a:t>2 lipatan mukosa </a:t>
            </a:r>
            <a:r>
              <a:rPr lang="id-ID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id-ID" b="1" dirty="0" smtClean="0">
                <a:cs typeface="Times New Roman" pitchFamily="18" charset="0"/>
                <a:sym typeface="Wingdings" pitchFamily="2" charset="2"/>
              </a:rPr>
              <a:t>plika ventrikularis </a:t>
            </a:r>
            <a:r>
              <a:rPr lang="id-ID" dirty="0" smtClean="0">
                <a:cs typeface="Times New Roman" pitchFamily="18" charset="0"/>
                <a:sym typeface="Wingdings" pitchFamily="2" charset="2"/>
              </a:rPr>
              <a:t>(epitel berderet silindris, punya kelenjar) dan </a:t>
            </a:r>
            <a:r>
              <a:rPr lang="id-ID" b="1" dirty="0" smtClean="0">
                <a:cs typeface="Times New Roman" pitchFamily="18" charset="0"/>
                <a:sym typeface="Wingdings" pitchFamily="2" charset="2"/>
              </a:rPr>
              <a:t>plika vokalis</a:t>
            </a:r>
            <a:r>
              <a:rPr lang="id-ID" dirty="0" smtClean="0">
                <a:cs typeface="Times New Roman" pitchFamily="18" charset="0"/>
                <a:sym typeface="Wingdings" pitchFamily="2" charset="2"/>
              </a:rPr>
              <a:t> ( epitel berlapis pipih, muskulus vokalis, tdpt nodus lymphaticus soliter)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larynx 1 a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970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387" y="2285968"/>
            <a:ext cx="55406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EPIGLOTTIS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id-ID" dirty="0" smtClean="0">
                <a:cs typeface="Times New Roman" pitchFamily="18" charset="0"/>
              </a:rPr>
              <a:t>Epiglotis merupakan juluran dari tepian laring, meluas  ke faring dan memiliki </a:t>
            </a:r>
            <a:r>
              <a:rPr lang="id-ID" b="1" dirty="0" smtClean="0">
                <a:cs typeface="Times New Roman" pitchFamily="18" charset="0"/>
              </a:rPr>
              <a:t>permukaan pharyngeal dan   laringeal</a:t>
            </a:r>
            <a:r>
              <a:rPr lang="id-ID" dirty="0" smtClean="0"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id-ID" dirty="0" smtClean="0">
                <a:cs typeface="Times New Roman" pitchFamily="18" charset="0"/>
              </a:rPr>
              <a:t>Bagian pharyngeal ditutupi oleh </a:t>
            </a:r>
            <a:r>
              <a:rPr lang="id-ID" b="1" dirty="0" smtClean="0">
                <a:cs typeface="Times New Roman" pitchFamily="18" charset="0"/>
              </a:rPr>
              <a:t>epitel berlapis pipih dengan propria papil</a:t>
            </a:r>
          </a:p>
          <a:p>
            <a:pPr eaLnBrk="0" hangingPunct="0"/>
            <a:r>
              <a:rPr lang="id-ID" dirty="0" smtClean="0">
                <a:cs typeface="Times New Roman" pitchFamily="18" charset="0"/>
              </a:rPr>
              <a:t>Permukaan laringeal ditutupi oleh </a:t>
            </a:r>
            <a:r>
              <a:rPr lang="id-ID" b="1" dirty="0" smtClean="0">
                <a:cs typeface="Times New Roman" pitchFamily="18" charset="0"/>
              </a:rPr>
              <a:t>epitel berlapis pipih yang relatif tipis</a:t>
            </a:r>
            <a:r>
              <a:rPr lang="id-ID" dirty="0" smtClean="0">
                <a:cs typeface="Times New Roman" pitchFamily="18" charset="0"/>
              </a:rPr>
              <a:t>. Di bawah epitel terdapat kelenjar campuran mukosa dan serosa.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D:\PKH-UB\KULIAH\4. HISTOFISIOLOGI VETERINER\MOVIE + PIC\web\Respiratory-System-of-the-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51" y="1"/>
            <a:ext cx="7519987" cy="665162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571736" y="2285992"/>
            <a:ext cx="2214578" cy="1643074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96" y="642919"/>
            <a:ext cx="842565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4810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Autofit/>
          </a:bodyPr>
          <a:lstStyle/>
          <a:p>
            <a:r>
              <a:rPr lang="id-ID" sz="7200" dirty="0" smtClean="0">
                <a:latin typeface="Aharoni" pitchFamily="2" charset="-79"/>
                <a:cs typeface="Aharoni" pitchFamily="2" charset="-79"/>
              </a:rPr>
              <a:t>BERSAMBUNG....</a:t>
            </a:r>
            <a:br>
              <a:rPr lang="id-ID" sz="7200" dirty="0" smtClean="0">
                <a:latin typeface="Aharoni" pitchFamily="2" charset="-79"/>
                <a:cs typeface="Aharoni" pitchFamily="2" charset="-79"/>
              </a:rPr>
            </a:br>
            <a:r>
              <a:rPr lang="id-ID" sz="3200" dirty="0" smtClean="0">
                <a:latin typeface="Aharoni" pitchFamily="2" charset="-79"/>
                <a:cs typeface="Aharoni" pitchFamily="2" charset="-79"/>
              </a:rPr>
              <a:t>(SISTEM RESPIRASI II)</a:t>
            </a:r>
            <a:endParaRPr lang="id-ID" sz="7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ZONA KONDUKSI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/>
              <a:t> Bagian dari sistem respirasi (Sistem Pernapasan Atas) yang </a:t>
            </a:r>
            <a:r>
              <a:rPr lang="id-ID" sz="3600" b="1" dirty="0" smtClean="0"/>
              <a:t>belum terlibat </a:t>
            </a:r>
            <a:r>
              <a:rPr lang="id-ID" dirty="0" smtClean="0"/>
              <a:t>dalam fungsi pertukaran udara</a:t>
            </a:r>
          </a:p>
          <a:p>
            <a:pPr algn="ctr">
              <a:buNone/>
            </a:pPr>
            <a:r>
              <a:rPr lang="id-ID" dirty="0" smtClean="0"/>
              <a:t>Bersifat </a:t>
            </a:r>
            <a:r>
              <a:rPr lang="id-ID" sz="3600" b="1" dirty="0" smtClean="0"/>
              <a:t>rigid</a:t>
            </a:r>
            <a:r>
              <a:rPr lang="id-ID" dirty="0" smtClean="0"/>
              <a:t> (kaku), </a:t>
            </a:r>
            <a:r>
              <a:rPr lang="id-ID" sz="3600" b="1" dirty="0" smtClean="0"/>
              <a:t>lumen selalu terbuka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Fungsi : menyaring, melembabkan, dan menghangatkan udara yang lewat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ZONA KONDUKSI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214942" y="1500174"/>
          <a:ext cx="335758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PKH-UB\KULIAH\4. HISTOFISIOLOGI VETERINER\MOVIE + PIC\web\respiratory.jpg"/>
          <p:cNvPicPr>
            <a:picLocks noChangeAspect="1" noChangeArrowheads="1"/>
          </p:cNvPicPr>
          <p:nvPr/>
        </p:nvPicPr>
        <p:blipFill>
          <a:blip r:embed="rId6"/>
          <a:srcRect r="28788"/>
          <a:stretch>
            <a:fillRect/>
          </a:stretch>
        </p:blipFill>
        <p:spPr bwMode="auto">
          <a:xfrm>
            <a:off x="357158" y="1428736"/>
            <a:ext cx="4572032" cy="4749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71472" y="1785926"/>
            <a:ext cx="2357454" cy="2143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CAVUM 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D:\PKH-UB\KULIAH\4. HISTOFISIOLOGI VETERINER\MOVIE + PIC\web\Respiratory-System-of-the-Dog.jpg"/>
          <p:cNvPicPr>
            <a:picLocks noChangeAspect="1" noChangeArrowheads="1"/>
          </p:cNvPicPr>
          <p:nvPr/>
        </p:nvPicPr>
        <p:blipFill>
          <a:blip r:embed="rId2"/>
          <a:srcRect b="29438"/>
          <a:stretch>
            <a:fillRect/>
          </a:stretch>
        </p:blipFill>
        <p:spPr bwMode="auto">
          <a:xfrm>
            <a:off x="1071538" y="1643050"/>
            <a:ext cx="7210927" cy="45005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14942" y="3143248"/>
            <a:ext cx="2357454" cy="7858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CAVUM 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Dipisahkan oleh </a:t>
            </a:r>
            <a:r>
              <a:rPr lang="id-ID" sz="3600" b="1" dirty="0" smtClean="0"/>
              <a:t>septum nasi </a:t>
            </a:r>
          </a:p>
          <a:p>
            <a:r>
              <a:rPr lang="id-ID" dirty="0" smtClean="0"/>
              <a:t>Lubang di depan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sz="3600" b="1" dirty="0" smtClean="0">
                <a:sym typeface="Wingdings" pitchFamily="2" charset="2"/>
              </a:rPr>
              <a:t>nares anterior/nostril </a:t>
            </a:r>
            <a:r>
              <a:rPr lang="id-ID" dirty="0" smtClean="0">
                <a:sym typeface="Wingdings" pitchFamily="2" charset="2"/>
              </a:rPr>
              <a:t>dan lubang di belakang  </a:t>
            </a:r>
            <a:r>
              <a:rPr lang="id-ID" sz="3600" b="1" dirty="0" smtClean="0">
                <a:sym typeface="Wingdings" pitchFamily="2" charset="2"/>
              </a:rPr>
              <a:t>nares posterior</a:t>
            </a:r>
          </a:p>
          <a:p>
            <a:r>
              <a:rPr lang="id-ID" dirty="0" smtClean="0">
                <a:sym typeface="Wingdings" pitchFamily="2" charset="2"/>
              </a:rPr>
              <a:t>Dinding nares anterior  jar. Ikat fibrous, tulang rawan (</a:t>
            </a:r>
            <a:r>
              <a:rPr lang="id-ID" sz="3600" b="1" dirty="0" smtClean="0">
                <a:sym typeface="Wingdings" pitchFamily="2" charset="2"/>
              </a:rPr>
              <a:t>memberi bentuk pada hidung</a:t>
            </a:r>
            <a:r>
              <a:rPr lang="id-ID" dirty="0" smtClean="0">
                <a:sym typeface="Wingdings" pitchFamily="2" charset="2"/>
              </a:rPr>
              <a:t>), dan otot bergaris (</a:t>
            </a:r>
            <a:r>
              <a:rPr lang="id-ID" sz="3600" b="1" dirty="0" smtClean="0">
                <a:sym typeface="Wingdings" pitchFamily="2" charset="2"/>
              </a:rPr>
              <a:t>cuping hidung kembang kempis</a:t>
            </a:r>
            <a:r>
              <a:rPr lang="id-ID" dirty="0" smtClean="0">
                <a:sym typeface="Wingdings" pitchFamily="2" charset="2"/>
              </a:rPr>
              <a:t>)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CAVUM 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VESTIBULUM NASI </a:t>
            </a:r>
            <a:r>
              <a:rPr lang="id-ID" dirty="0" smtClean="0">
                <a:sym typeface="Wingdings" pitchFamily="2" charset="2"/>
              </a:rPr>
              <a:t> rongga, epitel berlapis pipih bertanduk, memiliki </a:t>
            </a:r>
            <a:r>
              <a:rPr lang="id-ID" i="1" dirty="0" smtClean="0">
                <a:sym typeface="Wingdings" pitchFamily="2" charset="2"/>
              </a:rPr>
              <a:t>vibrissae</a:t>
            </a:r>
            <a:r>
              <a:rPr lang="id-ID" dirty="0" smtClean="0">
                <a:sym typeface="Wingdings" pitchFamily="2" charset="2"/>
              </a:rPr>
              <a:t> (rambut2 tebal yang mengarah keluar), memiliki kelenjar minyak dan keringat</a:t>
            </a:r>
            <a:endParaRPr lang="id-ID" dirty="0" smtClean="0"/>
          </a:p>
          <a:p>
            <a:r>
              <a:rPr lang="id-ID" dirty="0" smtClean="0"/>
              <a:t>BAGIAN RESPIRATORIK </a:t>
            </a:r>
            <a:r>
              <a:rPr lang="id-ID" dirty="0" smtClean="0">
                <a:sym typeface="Wingdings" pitchFamily="2" charset="2"/>
              </a:rPr>
              <a:t> regio respiratoria (</a:t>
            </a:r>
            <a:r>
              <a:rPr lang="id-ID" sz="3600" b="1" dirty="0" smtClean="0">
                <a:sym typeface="Wingdings" pitchFamily="2" charset="2"/>
              </a:rPr>
              <a:t>mukosa respiratoria</a:t>
            </a:r>
            <a:r>
              <a:rPr lang="id-ID" dirty="0" smtClean="0">
                <a:sym typeface="Wingdings" pitchFamily="2" charset="2"/>
              </a:rPr>
              <a:t>) dan regio olfaktoria (</a:t>
            </a:r>
            <a:r>
              <a:rPr lang="id-ID" sz="3600" b="1" dirty="0" smtClean="0">
                <a:sym typeface="Wingdings" pitchFamily="2" charset="2"/>
              </a:rPr>
              <a:t>mukosa olfaktoria</a:t>
            </a:r>
            <a:r>
              <a:rPr lang="id-ID" dirty="0" smtClean="0">
                <a:sym typeface="Wingdings" pitchFamily="2" charset="2"/>
              </a:rPr>
              <a:t>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VESTIBULUM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857916" cy="401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500702"/>
            <a:ext cx="510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MUKOSA OLFACTORIUS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714908" cy="51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463</TotalTime>
  <Words>525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SISTEM RESPIRASI</vt:lpstr>
      <vt:lpstr>BAGIAN SISTEM RESPIRASI</vt:lpstr>
      <vt:lpstr>ZONA KONDUKSI</vt:lpstr>
      <vt:lpstr>ZONA KONDUKSI</vt:lpstr>
      <vt:lpstr>CAVUM NASI</vt:lpstr>
      <vt:lpstr>CAVUM NASI</vt:lpstr>
      <vt:lpstr>CAVUM NASI</vt:lpstr>
      <vt:lpstr>VESTIBULUM</vt:lpstr>
      <vt:lpstr>MUKOSA OLFACTORIUS</vt:lpstr>
      <vt:lpstr>MUKOSA OLFACTORIUS</vt:lpstr>
      <vt:lpstr>Slide 11</vt:lpstr>
      <vt:lpstr>SEL2 KHUSUS  MUKOSA OLFACTORIUS</vt:lpstr>
      <vt:lpstr>Slide 13</vt:lpstr>
      <vt:lpstr>MUKOSA RESPIRATORIUS</vt:lpstr>
      <vt:lpstr>Slide 15</vt:lpstr>
      <vt:lpstr>CONCHA NASALIS</vt:lpstr>
      <vt:lpstr>Slide 17</vt:lpstr>
      <vt:lpstr>Slide 18</vt:lpstr>
      <vt:lpstr>PHARYNX</vt:lpstr>
      <vt:lpstr>Slide 20</vt:lpstr>
      <vt:lpstr>JARINGAN LYMFOID  PADA TUNIKA SUBMUKOSA</vt:lpstr>
      <vt:lpstr>LARYNX</vt:lpstr>
      <vt:lpstr>Slide 23</vt:lpstr>
      <vt:lpstr>EPIGLOTTIS</vt:lpstr>
      <vt:lpstr>Slide 25</vt:lpstr>
      <vt:lpstr>Slide 26</vt:lpstr>
      <vt:lpstr>BERSAMBUNG.... (SISTEM RESPIRASI 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aul</dc:creator>
  <cp:lastModifiedBy>aul</cp:lastModifiedBy>
  <cp:revision>22</cp:revision>
  <dcterms:created xsi:type="dcterms:W3CDTF">2013-10-15T15:58:18Z</dcterms:created>
  <dcterms:modified xsi:type="dcterms:W3CDTF">2013-11-02T04:13:20Z</dcterms:modified>
</cp:coreProperties>
</file>