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58D81-07C2-4BD5-B0AC-60968FD39B5B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6E8E40F-8D96-4E5C-8EA7-37DE0D74831B}">
      <dgm:prSet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Bronchiolus respiratorik</a:t>
          </a:r>
          <a:endParaRPr lang="id-ID" dirty="0">
            <a:solidFill>
              <a:schemeClr val="tx1"/>
            </a:solidFill>
          </a:endParaRPr>
        </a:p>
      </dgm:t>
    </dgm:pt>
    <dgm:pt modelId="{BB509CA5-5CA1-45DD-B65E-AA67E91B0006}" type="parTrans" cxnId="{40E18D5F-B1A2-413F-B39E-569D8345C097}">
      <dgm:prSet/>
      <dgm:spPr/>
      <dgm:t>
        <a:bodyPr/>
        <a:lstStyle/>
        <a:p>
          <a:endParaRPr lang="id-ID"/>
        </a:p>
      </dgm:t>
    </dgm:pt>
    <dgm:pt modelId="{1D70F6D0-E106-4006-848F-1D5B8C186004}" type="sibTrans" cxnId="{40E18D5F-B1A2-413F-B39E-569D8345C097}">
      <dgm:prSet/>
      <dgm:spPr/>
      <dgm:t>
        <a:bodyPr/>
        <a:lstStyle/>
        <a:p>
          <a:endParaRPr lang="id-ID"/>
        </a:p>
      </dgm:t>
    </dgm:pt>
    <dgm:pt modelId="{5FEB28D8-3BCA-4C0F-B699-EAB36BC2DD1A}">
      <dgm:prSet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Ductus alveolaris</a:t>
          </a:r>
          <a:endParaRPr lang="id-ID" dirty="0">
            <a:solidFill>
              <a:schemeClr val="tx1"/>
            </a:solidFill>
          </a:endParaRPr>
        </a:p>
      </dgm:t>
    </dgm:pt>
    <dgm:pt modelId="{DDC9DD3A-9AE6-4272-BD00-22D1F0596772}" type="parTrans" cxnId="{7A068C5E-BB61-4A1C-9F29-42D34309D7ED}">
      <dgm:prSet/>
      <dgm:spPr/>
      <dgm:t>
        <a:bodyPr/>
        <a:lstStyle/>
        <a:p>
          <a:endParaRPr lang="id-ID"/>
        </a:p>
      </dgm:t>
    </dgm:pt>
    <dgm:pt modelId="{3F4A8100-4F26-4112-B67E-B2156625B521}" type="sibTrans" cxnId="{7A068C5E-BB61-4A1C-9F29-42D34309D7ED}">
      <dgm:prSet/>
      <dgm:spPr/>
      <dgm:t>
        <a:bodyPr/>
        <a:lstStyle/>
        <a:p>
          <a:endParaRPr lang="id-ID"/>
        </a:p>
      </dgm:t>
    </dgm:pt>
    <dgm:pt modelId="{A3CD7353-97D1-4E91-9C6F-3A11ED84D01B}">
      <dgm:prSet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Saccus alveolari</a:t>
          </a:r>
          <a:endParaRPr lang="id-ID" dirty="0">
            <a:solidFill>
              <a:schemeClr val="tx1"/>
            </a:solidFill>
          </a:endParaRPr>
        </a:p>
      </dgm:t>
    </dgm:pt>
    <dgm:pt modelId="{F1884E2C-85A2-4F9E-9767-70A1838B306E}" type="parTrans" cxnId="{BC596D71-96B8-4E35-AA08-3DBCF0B121CE}">
      <dgm:prSet/>
      <dgm:spPr/>
      <dgm:t>
        <a:bodyPr/>
        <a:lstStyle/>
        <a:p>
          <a:endParaRPr lang="id-ID"/>
        </a:p>
      </dgm:t>
    </dgm:pt>
    <dgm:pt modelId="{9A11736C-D04D-4A95-BD7F-C16124A142F0}" type="sibTrans" cxnId="{BC596D71-96B8-4E35-AA08-3DBCF0B121CE}">
      <dgm:prSet/>
      <dgm:spPr/>
      <dgm:t>
        <a:bodyPr/>
        <a:lstStyle/>
        <a:p>
          <a:endParaRPr lang="id-ID"/>
        </a:p>
      </dgm:t>
    </dgm:pt>
    <dgm:pt modelId="{5C5BF367-BE1D-44D0-AC66-852AAD207BCB}">
      <dgm:prSet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alveoli</a:t>
          </a:r>
          <a:endParaRPr lang="id-ID" dirty="0">
            <a:solidFill>
              <a:schemeClr val="tx1"/>
            </a:solidFill>
          </a:endParaRPr>
        </a:p>
      </dgm:t>
    </dgm:pt>
    <dgm:pt modelId="{8E77A0AB-5FDB-4C36-AD0F-3A7A57341A8A}" type="parTrans" cxnId="{ACB6571F-43D7-4DA1-9892-61F740FF8280}">
      <dgm:prSet/>
      <dgm:spPr/>
      <dgm:t>
        <a:bodyPr/>
        <a:lstStyle/>
        <a:p>
          <a:endParaRPr lang="id-ID"/>
        </a:p>
      </dgm:t>
    </dgm:pt>
    <dgm:pt modelId="{BFFF99F3-FD7E-42AB-8C4F-7CBA7403547B}" type="sibTrans" cxnId="{ACB6571F-43D7-4DA1-9892-61F740FF8280}">
      <dgm:prSet/>
      <dgm:spPr/>
      <dgm:t>
        <a:bodyPr/>
        <a:lstStyle/>
        <a:p>
          <a:endParaRPr lang="id-ID"/>
        </a:p>
      </dgm:t>
    </dgm:pt>
    <dgm:pt modelId="{82EB2284-A6FA-4A57-94E9-7661E29A3FE4}" type="pres">
      <dgm:prSet presAssocID="{78D58D81-07C2-4BD5-B0AC-60968FD39B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497B9E5-C541-4F55-AFE5-3FD597B32FA4}" type="pres">
      <dgm:prSet presAssocID="{86E8E40F-8D96-4E5C-8EA7-37DE0D7483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F82800A-4DA0-4EEA-BE9B-FE33D8EC527F}" type="pres">
      <dgm:prSet presAssocID="{1D70F6D0-E106-4006-848F-1D5B8C186004}" presName="spacer" presStyleCnt="0"/>
      <dgm:spPr/>
    </dgm:pt>
    <dgm:pt modelId="{B41CCD06-DBA4-4175-A951-938C1FBD24B3}" type="pres">
      <dgm:prSet presAssocID="{5FEB28D8-3BCA-4C0F-B699-EAB36BC2DD1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2CA46B3-B319-4D0F-A14E-1D04940B66EF}" type="pres">
      <dgm:prSet presAssocID="{3F4A8100-4F26-4112-B67E-B2156625B521}" presName="spacer" presStyleCnt="0"/>
      <dgm:spPr/>
    </dgm:pt>
    <dgm:pt modelId="{886A7152-CD41-40D0-95D0-D9974F728CEC}" type="pres">
      <dgm:prSet presAssocID="{A3CD7353-97D1-4E91-9C6F-3A11ED84D01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98D3686-BD97-4304-A61A-160020627DFF}" type="pres">
      <dgm:prSet presAssocID="{9A11736C-D04D-4A95-BD7F-C16124A142F0}" presName="spacer" presStyleCnt="0"/>
      <dgm:spPr/>
    </dgm:pt>
    <dgm:pt modelId="{CC370F5F-174D-4FB0-B8D3-D104C8A41A04}" type="pres">
      <dgm:prSet presAssocID="{5C5BF367-BE1D-44D0-AC66-852AAD207BC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49FA471-753A-47E0-B0C2-904DBFC255A7}" type="presOf" srcId="{78D58D81-07C2-4BD5-B0AC-60968FD39B5B}" destId="{82EB2284-A6FA-4A57-94E9-7661E29A3FE4}" srcOrd="0" destOrd="0" presId="urn:microsoft.com/office/officeart/2005/8/layout/vList2"/>
    <dgm:cxn modelId="{AC1CE98A-80D1-4615-8724-A938CBBEBCA1}" type="presOf" srcId="{A3CD7353-97D1-4E91-9C6F-3A11ED84D01B}" destId="{886A7152-CD41-40D0-95D0-D9974F728CEC}" srcOrd="0" destOrd="0" presId="urn:microsoft.com/office/officeart/2005/8/layout/vList2"/>
    <dgm:cxn modelId="{45185DB7-919F-413F-86E2-DB0769202008}" type="presOf" srcId="{5FEB28D8-3BCA-4C0F-B699-EAB36BC2DD1A}" destId="{B41CCD06-DBA4-4175-A951-938C1FBD24B3}" srcOrd="0" destOrd="0" presId="urn:microsoft.com/office/officeart/2005/8/layout/vList2"/>
    <dgm:cxn modelId="{BC596D71-96B8-4E35-AA08-3DBCF0B121CE}" srcId="{78D58D81-07C2-4BD5-B0AC-60968FD39B5B}" destId="{A3CD7353-97D1-4E91-9C6F-3A11ED84D01B}" srcOrd="2" destOrd="0" parTransId="{F1884E2C-85A2-4F9E-9767-70A1838B306E}" sibTransId="{9A11736C-D04D-4A95-BD7F-C16124A142F0}"/>
    <dgm:cxn modelId="{40E18D5F-B1A2-413F-B39E-569D8345C097}" srcId="{78D58D81-07C2-4BD5-B0AC-60968FD39B5B}" destId="{86E8E40F-8D96-4E5C-8EA7-37DE0D74831B}" srcOrd="0" destOrd="0" parTransId="{BB509CA5-5CA1-45DD-B65E-AA67E91B0006}" sibTransId="{1D70F6D0-E106-4006-848F-1D5B8C186004}"/>
    <dgm:cxn modelId="{F634F389-F896-4E48-A5BC-6DFDEA1A2786}" type="presOf" srcId="{5C5BF367-BE1D-44D0-AC66-852AAD207BCB}" destId="{CC370F5F-174D-4FB0-B8D3-D104C8A41A04}" srcOrd="0" destOrd="0" presId="urn:microsoft.com/office/officeart/2005/8/layout/vList2"/>
    <dgm:cxn modelId="{ACB6571F-43D7-4DA1-9892-61F740FF8280}" srcId="{78D58D81-07C2-4BD5-B0AC-60968FD39B5B}" destId="{5C5BF367-BE1D-44D0-AC66-852AAD207BCB}" srcOrd="3" destOrd="0" parTransId="{8E77A0AB-5FDB-4C36-AD0F-3A7A57341A8A}" sibTransId="{BFFF99F3-FD7E-42AB-8C4F-7CBA7403547B}"/>
    <dgm:cxn modelId="{4E050721-BE75-4211-870D-F2A1A05592FD}" type="presOf" srcId="{86E8E40F-8D96-4E5C-8EA7-37DE0D74831B}" destId="{4497B9E5-C541-4F55-AFE5-3FD597B32FA4}" srcOrd="0" destOrd="0" presId="urn:microsoft.com/office/officeart/2005/8/layout/vList2"/>
    <dgm:cxn modelId="{7A068C5E-BB61-4A1C-9F29-42D34309D7ED}" srcId="{78D58D81-07C2-4BD5-B0AC-60968FD39B5B}" destId="{5FEB28D8-3BCA-4C0F-B699-EAB36BC2DD1A}" srcOrd="1" destOrd="0" parTransId="{DDC9DD3A-9AE6-4272-BD00-22D1F0596772}" sibTransId="{3F4A8100-4F26-4112-B67E-B2156625B521}"/>
    <dgm:cxn modelId="{6A1E077C-D696-427F-8681-12437C088ADE}" type="presParOf" srcId="{82EB2284-A6FA-4A57-94E9-7661E29A3FE4}" destId="{4497B9E5-C541-4F55-AFE5-3FD597B32FA4}" srcOrd="0" destOrd="0" presId="urn:microsoft.com/office/officeart/2005/8/layout/vList2"/>
    <dgm:cxn modelId="{AAE36149-62BC-4050-AB80-F04F7F462C8C}" type="presParOf" srcId="{82EB2284-A6FA-4A57-94E9-7661E29A3FE4}" destId="{0F82800A-4DA0-4EEA-BE9B-FE33D8EC527F}" srcOrd="1" destOrd="0" presId="urn:microsoft.com/office/officeart/2005/8/layout/vList2"/>
    <dgm:cxn modelId="{6BDBA016-7FA7-433E-AF57-FB8D8EC2C5B1}" type="presParOf" srcId="{82EB2284-A6FA-4A57-94E9-7661E29A3FE4}" destId="{B41CCD06-DBA4-4175-A951-938C1FBD24B3}" srcOrd="2" destOrd="0" presId="urn:microsoft.com/office/officeart/2005/8/layout/vList2"/>
    <dgm:cxn modelId="{14E39654-9F09-4FC2-84A2-51512AD44983}" type="presParOf" srcId="{82EB2284-A6FA-4A57-94E9-7661E29A3FE4}" destId="{D2CA46B3-B319-4D0F-A14E-1D04940B66EF}" srcOrd="3" destOrd="0" presId="urn:microsoft.com/office/officeart/2005/8/layout/vList2"/>
    <dgm:cxn modelId="{C194D9C3-B267-447C-B228-96616FBC5C4D}" type="presParOf" srcId="{82EB2284-A6FA-4A57-94E9-7661E29A3FE4}" destId="{886A7152-CD41-40D0-95D0-D9974F728CEC}" srcOrd="4" destOrd="0" presId="urn:microsoft.com/office/officeart/2005/8/layout/vList2"/>
    <dgm:cxn modelId="{71D4ED54-FA4C-42C9-90CF-1E9BF1B7A9A9}" type="presParOf" srcId="{82EB2284-A6FA-4A57-94E9-7661E29A3FE4}" destId="{698D3686-BD97-4304-A61A-160020627DFF}" srcOrd="5" destOrd="0" presId="urn:microsoft.com/office/officeart/2005/8/layout/vList2"/>
    <dgm:cxn modelId="{CCAC0BC7-5D8D-4578-B6F6-C4D8D8F63C70}" type="presParOf" srcId="{82EB2284-A6FA-4A57-94E9-7661E29A3FE4}" destId="{CC370F5F-174D-4FB0-B8D3-D104C8A41A04}" srcOrd="6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F52C72-22B7-424F-8BB0-AA9F461AEBF2}" type="datetimeFigureOut">
              <a:rPr lang="id-ID" smtClean="0"/>
              <a:pPr/>
              <a:t>02/11/2013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AADB0D-4EFC-4905-B774-17B87F3C9D3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SISTEM RESPIRASI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drh. Handayu Untari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BRONCHIOLUS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Intralobuler </a:t>
            </a:r>
          </a:p>
          <a:p>
            <a:r>
              <a:rPr lang="id-ID" dirty="0" smtClean="0"/>
              <a:t>Epitel selapis silindris / kubis dg kinosilia &amp; sel goblet</a:t>
            </a:r>
          </a:p>
          <a:p>
            <a:r>
              <a:rPr lang="id-ID" dirty="0" smtClean="0"/>
              <a:t>Bronchiolus kecil, sel goblet </a:t>
            </a:r>
            <a:r>
              <a:rPr lang="id-ID" dirty="0" smtClean="0">
                <a:sym typeface="Wingdings" pitchFamily="2" charset="2"/>
              </a:rPr>
              <a:t> Sel Clara/ Sel bronchiolar (bersifat sekretoris,apex menonjol ke lumen)</a:t>
            </a:r>
          </a:p>
          <a:p>
            <a:r>
              <a:rPr lang="id-ID" dirty="0" smtClean="0">
                <a:sym typeface="Wingdings" pitchFamily="2" charset="2"/>
              </a:rPr>
              <a:t>Terbagi : Bronchiolus Terminalis (segmen pendek sblm bronchiolus respiratorius)  epitel selapis kubis bersilia, dan Bronchiolus Respiratorius</a:t>
            </a:r>
          </a:p>
          <a:p>
            <a:endParaRPr lang="id-ID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ZONA RESPIRATORIK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id-ID" dirty="0" smtClean="0"/>
              <a:t>Bagian dari sistem respirasi (Sistem Pernapasan Bawah ) yang </a:t>
            </a:r>
            <a:r>
              <a:rPr lang="id-ID" sz="3600" b="1" dirty="0" smtClean="0"/>
              <a:t>terlibat </a:t>
            </a:r>
            <a:r>
              <a:rPr lang="id-ID" dirty="0" smtClean="0"/>
              <a:t>dalam fungsi pertukaran udara</a:t>
            </a:r>
          </a:p>
          <a:p>
            <a:pPr algn="ctr">
              <a:buNone/>
            </a:pPr>
            <a:endParaRPr lang="id-ID" dirty="0"/>
          </a:p>
          <a:p>
            <a:pPr algn="ctr">
              <a:buNone/>
            </a:pPr>
            <a:r>
              <a:rPr lang="id-ID" dirty="0" smtClean="0"/>
              <a:t>Dimulai dari Bronchioli respirtorii-alveoli</a:t>
            </a:r>
            <a:endParaRPr lang="id-ID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ZONA RESPIRATORIK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000628" y="1500174"/>
          <a:ext cx="392905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D:\PKH-UB\KULIAH\4. HISTOFISIOLOGI VETERINER\MOVIE + PIC\web\respiratory.jpg"/>
          <p:cNvPicPr>
            <a:picLocks noChangeAspect="1" noChangeArrowheads="1"/>
          </p:cNvPicPr>
          <p:nvPr/>
        </p:nvPicPr>
        <p:blipFill>
          <a:blip r:embed="rId6"/>
          <a:srcRect r="28788"/>
          <a:stretch>
            <a:fillRect/>
          </a:stretch>
        </p:blipFill>
        <p:spPr bwMode="auto">
          <a:xfrm>
            <a:off x="357158" y="1428736"/>
            <a:ext cx="4572032" cy="4749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071670" y="3143248"/>
            <a:ext cx="2428892" cy="15716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BRONCHIOLUS RESPIRATORIK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Epitel selapis kubis bersilia – pipih</a:t>
            </a:r>
          </a:p>
          <a:p>
            <a:r>
              <a:rPr lang="id-ID" dirty="0" smtClean="0"/>
              <a:t>Ada muara alveoli</a:t>
            </a:r>
          </a:p>
          <a:p>
            <a:r>
              <a:rPr lang="id-ID" dirty="0" smtClean="0"/>
              <a:t>Sabut otot polos tidak melingkari lumen namun terputus2</a:t>
            </a:r>
            <a:endParaRPr lang="id-ID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4271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5553075"/>
            <a:ext cx="4991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DUCTUS ALVEOLARIS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114419"/>
          </a:xfrm>
        </p:spPr>
        <p:txBody>
          <a:bodyPr>
            <a:normAutofit/>
          </a:bodyPr>
          <a:lstStyle/>
          <a:p>
            <a:r>
              <a:rPr lang="id-ID" dirty="0" smtClean="0"/>
              <a:t>Saluran berbentuk kerucut dengan epitel selapis pipih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285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SACCUS ALVEOLARIS</a:t>
            </a:r>
            <a:endParaRPr kumimoji="0" lang="id-ID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472" y="3929066"/>
            <a:ext cx="8229600" cy="1114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1472" y="4000504"/>
            <a:ext cx="8229600" cy="2286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Multilokuler (bunga)</a:t>
            </a: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yg dibentuk beberapa alveoli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3200" baseline="0" dirty="0" smtClean="0"/>
              <a:t>Tdk</a:t>
            </a:r>
            <a:r>
              <a:rPr lang="id-ID" sz="3200" dirty="0" smtClean="0"/>
              <a:t> memiliki otot polos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Sabut elastis</a:t>
            </a: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kembang kempiskan alveoli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Sabut retikuler  cegah overdistensi alveoli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795488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5286388"/>
            <a:ext cx="4991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ALVEOLI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Ruangan berbentuk hexagonal utk pertukaran udara</a:t>
            </a:r>
          </a:p>
          <a:p>
            <a:r>
              <a:rPr lang="id-ID" dirty="0" smtClean="0"/>
              <a:t>Epitel selapis pipih</a:t>
            </a:r>
          </a:p>
          <a:p>
            <a:r>
              <a:rPr lang="id-ID" dirty="0" smtClean="0"/>
              <a:t>Memiliki septum interalveolare </a:t>
            </a:r>
            <a:r>
              <a:rPr lang="id-ID" dirty="0" smtClean="0">
                <a:sym typeface="Wingdings" pitchFamily="2" charset="2"/>
              </a:rPr>
              <a:t> dinding tipis antara alveoli dg epitel selapis pipih dan memiliki lubang2 halus (alveolar pores) utk keseimbangan tekanan</a:t>
            </a:r>
            <a:endParaRPr lang="id-ID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50101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928670"/>
            <a:ext cx="46196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BLOOD AIR BARRIER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STRUKTUR YANG DILALUI GAS DLM PROSES PERTUKARAN GAS ANTARA RUANG ALVEOLUS DAN DARAH DALAM KAPILER </a:t>
            </a:r>
          </a:p>
          <a:p>
            <a:r>
              <a:rPr lang="id-ID" dirty="0" smtClean="0"/>
              <a:t>Terdiri dari :</a:t>
            </a:r>
          </a:p>
          <a:p>
            <a:pPr lvl="1"/>
            <a:r>
              <a:rPr lang="id-ID" dirty="0" smtClean="0"/>
              <a:t>Epitel selapis pipih</a:t>
            </a:r>
          </a:p>
          <a:p>
            <a:pPr lvl="1"/>
            <a:r>
              <a:rPr lang="id-ID" dirty="0" smtClean="0"/>
              <a:t>Interstitial space (ruang antara lamina basalis epitel alveoli dg lamina basalis kapiler)</a:t>
            </a:r>
          </a:p>
          <a:p>
            <a:pPr lvl="1"/>
            <a:r>
              <a:rPr lang="id-ID" dirty="0" smtClean="0"/>
              <a:t>Endotel kapiler</a:t>
            </a:r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TRACHEA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lanjutan dari larynx, berakhir pada bronchus.</a:t>
            </a:r>
            <a:endParaRPr lang="id-ID" dirty="0"/>
          </a:p>
          <a:p>
            <a:r>
              <a:rPr lang="id-ID" dirty="0" smtClean="0"/>
              <a:t>Di dalam tunica submukosa terdapat kelenjar-kelenjar kecil seperti  pada dinding larynx yang bermuara pada permukaan epitel.</a:t>
            </a:r>
            <a:endParaRPr lang="id-ID" dirty="0"/>
          </a:p>
          <a:p>
            <a:r>
              <a:rPr lang="id-ID" b="1" dirty="0" smtClean="0"/>
              <a:t>ciri khas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b="1" dirty="0" smtClean="0"/>
              <a:t>cincin- cincin  cartilago hyaline</a:t>
            </a:r>
            <a:r>
              <a:rPr lang="id-ID" dirty="0" smtClean="0"/>
              <a:t>  yang berderet  mengelilingi lumen dengan bagian yang terbuka di  bagian belakang( pars  cartilaginea).  Masing-masing cincin dibungkus      </a:t>
            </a:r>
            <a:r>
              <a:rPr lang="id-ID" b="1" dirty="0" smtClean="0"/>
              <a:t>serabut fibro elastis.</a:t>
            </a:r>
            <a:endParaRPr lang="id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8229600" cy="1143000"/>
          </a:xfrm>
        </p:spPr>
        <p:txBody>
          <a:bodyPr>
            <a:noAutofit/>
          </a:bodyPr>
          <a:lstStyle/>
          <a:p>
            <a:r>
              <a:rPr lang="id-ID" sz="7200" dirty="0" smtClean="0">
                <a:latin typeface="Aharoni" pitchFamily="2" charset="-79"/>
                <a:cs typeface="Aharoni" pitchFamily="2" charset="-79"/>
              </a:rPr>
              <a:t>TERIMA KASIH</a:t>
            </a:r>
            <a:endParaRPr lang="id-ID" sz="72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 descr="bg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38345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TRACHEA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Epitel berderet silindris dengan kinosilia dan sel goblet</a:t>
            </a:r>
          </a:p>
          <a:p>
            <a:r>
              <a:rPr lang="id-ID" dirty="0" smtClean="0"/>
              <a:t>Lamina propria </a:t>
            </a:r>
            <a:r>
              <a:rPr lang="id-ID" dirty="0" smtClean="0">
                <a:sym typeface="Wingdings" pitchFamily="2" charset="2"/>
              </a:rPr>
              <a:t> jar ikat kendor, sabut elastis jelas, infiltrasi sel lymfosit</a:t>
            </a:r>
          </a:p>
          <a:p>
            <a:r>
              <a:rPr lang="id-ID" dirty="0" smtClean="0">
                <a:sym typeface="Wingdings" pitchFamily="2" charset="2"/>
              </a:rPr>
              <a:t>Tunika submukosa  kelenjar serous pd daerah antara 2 cincin tulang rawan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0"/>
            <a:ext cx="807584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875" y="5048250"/>
            <a:ext cx="4810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7451"/>
            <a:ext cx="7072362" cy="486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714884"/>
            <a:ext cx="4810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BRONCHUS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lnSpcReduction="10000"/>
          </a:bodyPr>
          <a:lstStyle/>
          <a:p>
            <a:r>
              <a:rPr lang="id-ID" dirty="0" smtClean="0"/>
              <a:t>TERBAGI  2 : Bronchus Extrapulmoner dan Bronchus Intrapulmoner</a:t>
            </a:r>
          </a:p>
          <a:p>
            <a:r>
              <a:rPr lang="id-ID" dirty="0" smtClean="0"/>
              <a:t>Bronchus Extrapulmoner </a:t>
            </a:r>
            <a:r>
              <a:rPr lang="id-ID" dirty="0" smtClean="0">
                <a:sym typeface="Wingdings" pitchFamily="2" charset="2"/>
              </a:rPr>
              <a:t> mirip trachea</a:t>
            </a:r>
          </a:p>
          <a:p>
            <a:r>
              <a:rPr lang="id-ID" dirty="0" smtClean="0">
                <a:sym typeface="Wingdings" pitchFamily="2" charset="2"/>
              </a:rPr>
              <a:t>Bronchus Intrapulmoner  bronchus yang sudah memasuki jaringan paru 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Interlobuler, terdapat cabang arteri/vena d sampingnya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Epitel berderet silindris dg kinosilia &amp; sel goblet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Bercabang2 (bronchial tree)  bronchus terkecil (epitel selapis silindris + silia + sel goblet)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Otot polos pd perbatasan dg submukosa &amp; sabut elastis 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290"/>
            <a:ext cx="490525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429264"/>
            <a:ext cx="864399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408303" y="-836723"/>
            <a:ext cx="4357718" cy="688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857760"/>
            <a:ext cx="868105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</TotalTime>
  <Words>370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SISTEM RESPIRASI</vt:lpstr>
      <vt:lpstr>TRACHEA</vt:lpstr>
      <vt:lpstr>Slide 3</vt:lpstr>
      <vt:lpstr>TRACHEA</vt:lpstr>
      <vt:lpstr>Slide 5</vt:lpstr>
      <vt:lpstr>Slide 6</vt:lpstr>
      <vt:lpstr>BRONCHUS</vt:lpstr>
      <vt:lpstr>Slide 8</vt:lpstr>
      <vt:lpstr>Slide 9</vt:lpstr>
      <vt:lpstr>BRONCHIOLUS</vt:lpstr>
      <vt:lpstr>ZONA RESPIRATORIK</vt:lpstr>
      <vt:lpstr>ZONA RESPIRATORIK</vt:lpstr>
      <vt:lpstr>BRONCHIOLUS RESPIRATORIK</vt:lpstr>
      <vt:lpstr>Slide 14</vt:lpstr>
      <vt:lpstr>DUCTUS ALVEOLARIS</vt:lpstr>
      <vt:lpstr>Slide 16</vt:lpstr>
      <vt:lpstr>ALVEOLI</vt:lpstr>
      <vt:lpstr>Slide 18</vt:lpstr>
      <vt:lpstr>BLOOD AIR BARRIER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RESPIRASI</dc:title>
  <dc:creator>aul</dc:creator>
  <cp:lastModifiedBy>aul</cp:lastModifiedBy>
  <cp:revision>2</cp:revision>
  <dcterms:created xsi:type="dcterms:W3CDTF">2013-11-02T04:09:25Z</dcterms:created>
  <dcterms:modified xsi:type="dcterms:W3CDTF">2013-11-02T04:13:05Z</dcterms:modified>
</cp:coreProperties>
</file>