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95" r:id="rId5"/>
    <p:sldId id="260" r:id="rId6"/>
    <p:sldId id="290" r:id="rId7"/>
    <p:sldId id="262" r:id="rId8"/>
    <p:sldId id="264" r:id="rId9"/>
    <p:sldId id="292" r:id="rId10"/>
    <p:sldId id="294" r:id="rId11"/>
    <p:sldId id="291" r:id="rId12"/>
    <p:sldId id="296" r:id="rId13"/>
    <p:sldId id="293" r:id="rId14"/>
    <p:sldId id="265" r:id="rId15"/>
    <p:sldId id="266" r:id="rId16"/>
    <p:sldId id="267" r:id="rId17"/>
    <p:sldId id="268" r:id="rId18"/>
    <p:sldId id="269" r:id="rId19"/>
    <p:sldId id="298" r:id="rId20"/>
    <p:sldId id="297" r:id="rId21"/>
    <p:sldId id="270" r:id="rId22"/>
    <p:sldId id="271" r:id="rId23"/>
    <p:sldId id="272" r:id="rId24"/>
    <p:sldId id="273" r:id="rId25"/>
    <p:sldId id="274" r:id="rId26"/>
    <p:sldId id="299" r:id="rId27"/>
    <p:sldId id="275" r:id="rId28"/>
    <p:sldId id="276" r:id="rId29"/>
    <p:sldId id="277" r:id="rId30"/>
    <p:sldId id="278" r:id="rId31"/>
    <p:sldId id="279" r:id="rId32"/>
    <p:sldId id="301" r:id="rId33"/>
    <p:sldId id="300" r:id="rId34"/>
    <p:sldId id="280" r:id="rId35"/>
    <p:sldId id="281" r:id="rId36"/>
    <p:sldId id="282" r:id="rId37"/>
    <p:sldId id="263" r:id="rId3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025D-D588-42B4-8894-BF6E125DA89B}" type="datetimeFigureOut">
              <a:rPr lang="id-ID" smtClean="0"/>
              <a:pPr/>
              <a:t>17/06/2014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A8597F-C121-4CCA-B7B7-0E70F7E285E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025D-D588-42B4-8894-BF6E125DA89B}" type="datetimeFigureOut">
              <a:rPr lang="id-ID" smtClean="0"/>
              <a:pPr/>
              <a:t>17/06/2014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7F-C121-4CCA-B7B7-0E70F7E285E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3A8597F-C121-4CCA-B7B7-0E70F7E285E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025D-D588-42B4-8894-BF6E125DA89B}" type="datetimeFigureOut">
              <a:rPr lang="id-ID" smtClean="0"/>
              <a:pPr/>
              <a:t>17/06/2014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025D-D588-42B4-8894-BF6E125DA89B}" type="datetimeFigureOut">
              <a:rPr lang="id-ID" smtClean="0"/>
              <a:pPr/>
              <a:t>17/06/2014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3A8597F-C121-4CCA-B7B7-0E70F7E285E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025D-D588-42B4-8894-BF6E125DA89B}" type="datetimeFigureOut">
              <a:rPr lang="id-ID" smtClean="0"/>
              <a:pPr/>
              <a:t>17/06/2014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A8597F-C121-4CCA-B7B7-0E70F7E285E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444025D-D588-42B4-8894-BF6E125DA89B}" type="datetimeFigureOut">
              <a:rPr lang="id-ID" smtClean="0"/>
              <a:pPr/>
              <a:t>17/06/2014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8597F-C121-4CCA-B7B7-0E70F7E285E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025D-D588-42B4-8894-BF6E125DA89B}" type="datetimeFigureOut">
              <a:rPr lang="id-ID" smtClean="0"/>
              <a:pPr/>
              <a:t>17/06/2014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3A8597F-C121-4CCA-B7B7-0E70F7E285E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025D-D588-42B4-8894-BF6E125DA89B}" type="datetimeFigureOut">
              <a:rPr lang="id-ID" smtClean="0"/>
              <a:pPr/>
              <a:t>17/06/2014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3A8597F-C121-4CCA-B7B7-0E70F7E285E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025D-D588-42B4-8894-BF6E125DA89B}" type="datetimeFigureOut">
              <a:rPr lang="id-ID" smtClean="0"/>
              <a:pPr/>
              <a:t>17/06/2014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A8597F-C121-4CCA-B7B7-0E70F7E285E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A8597F-C121-4CCA-B7B7-0E70F7E285E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025D-D588-42B4-8894-BF6E125DA89B}" type="datetimeFigureOut">
              <a:rPr lang="id-ID" smtClean="0"/>
              <a:pPr/>
              <a:t>17/06/2014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3A8597F-C121-4CCA-B7B7-0E70F7E285E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444025D-D588-42B4-8894-BF6E125DA89B}" type="datetimeFigureOut">
              <a:rPr lang="id-ID" smtClean="0"/>
              <a:pPr/>
              <a:t>17/06/2014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444025D-D588-42B4-8894-BF6E125DA89B}" type="datetimeFigureOut">
              <a:rPr lang="id-ID" smtClean="0"/>
              <a:pPr/>
              <a:t>17/06/2014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A8597F-C121-4CCA-B7B7-0E70F7E285E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6357958"/>
            <a:ext cx="6400800" cy="500042"/>
          </a:xfrm>
        </p:spPr>
        <p:txBody>
          <a:bodyPr/>
          <a:lstStyle/>
          <a:p>
            <a:r>
              <a:rPr lang="id-ID" dirty="0" smtClean="0"/>
              <a:t>HANDAYU UNTARI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4357718"/>
          </a:xfrm>
        </p:spPr>
        <p:txBody>
          <a:bodyPr>
            <a:normAutofit/>
          </a:bodyPr>
          <a:lstStyle/>
          <a:p>
            <a:r>
              <a:rPr lang="id-ID" b="1" dirty="0" smtClean="0"/>
              <a:t>PENYAKIT PARASITER (HELMINTHIASIS) </a:t>
            </a:r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b="1" dirty="0" smtClean="0"/>
              <a:t>NEMATODOSIS II</a:t>
            </a:r>
            <a:endParaRPr lang="id-ID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 descr="D:\PKH-UB\KULIAH\7. PENYAKIT MIKROBIAL PARASITER\PMP I\strongylus\2005-11-18_104524_endoparasit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9739"/>
            <a:ext cx="8929718" cy="6249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STRONGYLUS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Pengobatan :</a:t>
            </a:r>
          </a:p>
          <a:p>
            <a:pPr lvl="1"/>
            <a:r>
              <a:rPr lang="id-ID" dirty="0" smtClean="0"/>
              <a:t>Ivermectin</a:t>
            </a:r>
          </a:p>
          <a:p>
            <a:pPr lvl="1"/>
            <a:r>
              <a:rPr lang="id-ID" dirty="0" smtClean="0"/>
              <a:t>Fenbendazole</a:t>
            </a:r>
          </a:p>
          <a:p>
            <a:pPr lvl="1"/>
            <a:r>
              <a:rPr lang="id-ID" dirty="0" smtClean="0"/>
              <a:t>Moxidectin  </a:t>
            </a:r>
          </a:p>
          <a:p>
            <a:r>
              <a:rPr lang="id-ID" dirty="0" smtClean="0"/>
              <a:t>Pencegahan :</a:t>
            </a:r>
          </a:p>
          <a:p>
            <a:pPr lvl="1"/>
            <a:r>
              <a:rPr lang="id-ID" dirty="0" smtClean="0"/>
              <a:t>Deworming teratur</a:t>
            </a:r>
          </a:p>
          <a:p>
            <a:pPr lvl="1"/>
            <a:r>
              <a:rPr lang="id-ID" dirty="0" smtClean="0"/>
              <a:t>Rotasi padang penggembalaan</a:t>
            </a:r>
          </a:p>
          <a:p>
            <a:pPr lvl="1"/>
            <a:r>
              <a:rPr lang="id-ID" dirty="0" smtClean="0"/>
              <a:t>Berikan pakan dalam kondisi tdk lembab</a:t>
            </a:r>
          </a:p>
          <a:p>
            <a:pPr lvl="1"/>
            <a:r>
              <a:rPr lang="id-ID" dirty="0" smtClean="0"/>
              <a:t>Jaga lingkungan dan kandang bersih dan kering</a:t>
            </a:r>
          </a:p>
          <a:p>
            <a:endParaRPr lang="id-ID" dirty="0"/>
          </a:p>
        </p:txBody>
      </p:sp>
      <p:pic>
        <p:nvPicPr>
          <p:cNvPr id="4098" name="Picture 2" descr="D:\PKH-UB\KULIAH\7. PENYAKIT MIKROBIAL PARASITER\PMP I\strongylus\panacur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000240"/>
            <a:ext cx="3643306" cy="2107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42" name="Picture 2" descr="D:\PKH-UB\KULIAH\7. PENYAKIT MIKROBIAL PARASITER\PMP I\strongylus\091013408_ABFa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6330"/>
            <a:ext cx="9187819" cy="6114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6" name="Picture 2" descr="D:\PKH-UB\KULIAH\7. PENYAKIT MIKROBIAL PARASITER\PMP I\strongylus\equine20parasites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076" y="285728"/>
            <a:ext cx="8341328" cy="6245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STEPHANURUS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Spesies </a:t>
            </a:r>
            <a:r>
              <a:rPr lang="id-ID" dirty="0" smtClean="0"/>
              <a:t>: </a:t>
            </a:r>
            <a:r>
              <a:rPr lang="id-ID" i="1" dirty="0" smtClean="0"/>
              <a:t>Stephanurus dentatus (kidney worm)</a:t>
            </a:r>
            <a:endParaRPr lang="id-ID" i="1" dirty="0" smtClean="0"/>
          </a:p>
          <a:p>
            <a:r>
              <a:rPr lang="id-ID" dirty="0" smtClean="0"/>
              <a:t>Hospes </a:t>
            </a:r>
            <a:r>
              <a:rPr lang="id-ID" dirty="0" smtClean="0"/>
              <a:t>: babi</a:t>
            </a:r>
            <a:endParaRPr lang="id-ID" dirty="0" smtClean="0"/>
          </a:p>
          <a:p>
            <a:r>
              <a:rPr lang="id-ID" dirty="0" smtClean="0"/>
              <a:t>Predileksi </a:t>
            </a:r>
            <a:r>
              <a:rPr lang="id-ID" dirty="0" smtClean="0"/>
              <a:t>: pelvis renalis, dinding ureter, hepar</a:t>
            </a:r>
            <a:endParaRPr lang="id-ID" dirty="0" smtClean="0"/>
          </a:p>
          <a:p>
            <a:r>
              <a:rPr lang="id-ID" dirty="0" smtClean="0"/>
              <a:t>Cara Penularan </a:t>
            </a:r>
            <a:r>
              <a:rPr lang="id-ID" dirty="0" smtClean="0"/>
              <a:t>:</a:t>
            </a:r>
          </a:p>
          <a:p>
            <a:pPr lvl="1">
              <a:buNone/>
            </a:pPr>
            <a:r>
              <a:rPr lang="id-ID" dirty="0" smtClean="0"/>
              <a:t>Termakannya L3 bersama dengan hijauan</a:t>
            </a:r>
          </a:p>
          <a:p>
            <a:pPr lvl="1">
              <a:buNone/>
            </a:pPr>
            <a:r>
              <a:rPr lang="id-ID" dirty="0" smtClean="0"/>
              <a:t>Termakannya L3 yang ada pada hospes perantara</a:t>
            </a:r>
          </a:p>
          <a:p>
            <a:pPr lvl="1">
              <a:buNone/>
            </a:pPr>
            <a:r>
              <a:rPr lang="id-ID" dirty="0" smtClean="0"/>
              <a:t>Perkutan </a:t>
            </a:r>
            <a:endParaRPr lang="id-ID" dirty="0" smtClean="0"/>
          </a:p>
          <a:p>
            <a:pPr lvl="1"/>
            <a:endParaRPr lang="id-ID" dirty="0" smtClean="0"/>
          </a:p>
          <a:p>
            <a:pPr lvl="1"/>
            <a:endParaRPr lang="id-ID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STEPHANURUS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00618" cy="4525963"/>
          </a:xfrm>
        </p:spPr>
        <p:txBody>
          <a:bodyPr/>
          <a:lstStyle/>
          <a:p>
            <a:r>
              <a:rPr lang="id-ID" dirty="0" smtClean="0"/>
              <a:t>Morfologi :</a:t>
            </a:r>
          </a:p>
          <a:p>
            <a:pPr lvl="1"/>
            <a:r>
              <a:rPr lang="id-ID" dirty="0" smtClean="0"/>
              <a:t>Betina 30-45 mm, jantan 20-30 mm</a:t>
            </a:r>
          </a:p>
          <a:p>
            <a:pPr lvl="1"/>
            <a:r>
              <a:rPr lang="id-ID" dirty="0" smtClean="0"/>
              <a:t>Organ dalamnya tampak dengan jelas</a:t>
            </a:r>
          </a:p>
          <a:p>
            <a:pPr lvl="1"/>
            <a:r>
              <a:rPr lang="id-ID" dirty="0" smtClean="0"/>
              <a:t>Memiliki buccalcapsule</a:t>
            </a:r>
          </a:p>
          <a:p>
            <a:pPr lvl="1"/>
            <a:r>
              <a:rPr lang="id-ID" dirty="0" smtClean="0"/>
              <a:t>Telur 60-100 µ</a:t>
            </a:r>
            <a:endParaRPr lang="id-ID" dirty="0" smtClean="0"/>
          </a:p>
        </p:txBody>
      </p:sp>
      <p:pic>
        <p:nvPicPr>
          <p:cNvPr id="12290" name="Picture 2" descr="D:\PKH-UB\KULIAH\7. PENYAKIT MIKROBIAL PARASITER\PMP I\stephanurus\sw021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571612"/>
            <a:ext cx="2997772" cy="2324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STEPHANURUS</a:t>
            </a:r>
            <a:endParaRPr lang="id-ID" dirty="0"/>
          </a:p>
        </p:txBody>
      </p:sp>
      <p:pic>
        <p:nvPicPr>
          <p:cNvPr id="11266" name="Picture 2" descr="D:\PKH-UB\KULIAH\7. PENYAKIT MIKROBIAL PARASITER\PMP I\stephanurus\steph_c1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85860"/>
            <a:ext cx="5643602" cy="5223613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STEPHANURUS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Patogenesa :</a:t>
            </a:r>
          </a:p>
          <a:p>
            <a:pPr lvl="1"/>
            <a:r>
              <a:rPr lang="id-ID" dirty="0" smtClean="0"/>
              <a:t>Penetrasi larva melalui kulit </a:t>
            </a:r>
            <a:r>
              <a:rPr lang="id-ID" dirty="0" smtClean="0">
                <a:sym typeface="Wingdings" pitchFamily="2" charset="2"/>
              </a:rPr>
              <a:t> nodul pada kulit  edema +pembesaran lgl.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Migrasi larva dari intestinal  hepar  hemorragi usus  inflamasi akut  kerusakan jaringan hepar  sirrosis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Migrasi larva ke organ lain  abses, fibrosis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Infestasi berat  paresis /paralysis  kematian</a:t>
            </a:r>
            <a:endParaRPr lang="id-ID" dirty="0" smtClean="0"/>
          </a:p>
          <a:p>
            <a:pPr lvl="1"/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STEPHANURUS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GK : nodul pada kulit, emasiasi, penurunan BB, pertumbuhan terhambat, ascites (kronis), gangguan urinasi</a:t>
            </a:r>
            <a:endParaRPr lang="id-ID" dirty="0" smtClean="0"/>
          </a:p>
          <a:p>
            <a:r>
              <a:rPr lang="id-ID" dirty="0" smtClean="0"/>
              <a:t>Diagnosa : pemeriksaan telur cacing pada urine, PA</a:t>
            </a:r>
            <a:endParaRPr lang="id-ID" dirty="0" smtClean="0"/>
          </a:p>
        </p:txBody>
      </p:sp>
      <p:pic>
        <p:nvPicPr>
          <p:cNvPr id="15362" name="Picture 2" descr="D:\PKH-UB\KULIAH\7. PENYAKIT MIKROBIAL PARASITER\PMP I\stephanurus\stephanuruseg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071942"/>
            <a:ext cx="3276600" cy="2228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1934" y="2500306"/>
            <a:ext cx="928694" cy="1143000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id-ID" b="1" dirty="0" smtClean="0"/>
              <a:t>PA</a:t>
            </a:r>
            <a:r>
              <a:rPr lang="id-ID" dirty="0" smtClean="0"/>
              <a:t> </a:t>
            </a:r>
            <a:endParaRPr lang="id-ID" dirty="0"/>
          </a:p>
        </p:txBody>
      </p:sp>
      <p:pic>
        <p:nvPicPr>
          <p:cNvPr id="14338" name="Picture 2" descr="D:\PKH-UB\KULIAH\7. PENYAKIT MIKROBIAL PARASITER\PMP I\stephanurus\Echinococcus granulosus (pathology) 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870863" cy="2986094"/>
          </a:xfrm>
          <a:prstGeom prst="rect">
            <a:avLst/>
          </a:prstGeom>
          <a:noFill/>
        </p:spPr>
      </p:pic>
      <p:pic>
        <p:nvPicPr>
          <p:cNvPr id="14339" name="Picture 3" descr="D:\PKH-UB\KULIAH\7. PENYAKIT MIKROBIAL PARASITER\PMP I\stephanurus\cj057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7166"/>
            <a:ext cx="3857632" cy="3026098"/>
          </a:xfrm>
          <a:prstGeom prst="rect">
            <a:avLst/>
          </a:prstGeom>
          <a:noFill/>
        </p:spPr>
      </p:pic>
      <p:pic>
        <p:nvPicPr>
          <p:cNvPr id="14340" name="Picture 4" descr="D:\PKH-UB\KULIAH\7. PENYAKIT MIKROBIAL PARASITER\PMP I\stephanurus\sw020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876"/>
            <a:ext cx="3974777" cy="3036908"/>
          </a:xfrm>
          <a:prstGeom prst="rect">
            <a:avLst/>
          </a:prstGeom>
          <a:noFill/>
        </p:spPr>
      </p:pic>
      <p:pic>
        <p:nvPicPr>
          <p:cNvPr id="14341" name="Picture 5" descr="D:\PKH-UB\KULIAH\7. PENYAKIT MIKROBIAL PARASITER\PMP I\stephanurus\ne00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786190"/>
            <a:ext cx="3801611" cy="2517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STRONGYLUS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Spesies : </a:t>
            </a:r>
            <a:r>
              <a:rPr lang="id-ID" i="1" dirty="0" smtClean="0"/>
              <a:t>Strongylus vulgaris, Strongylus edentatus, Strongylus equinus </a:t>
            </a:r>
            <a:r>
              <a:rPr lang="id-ID" dirty="0" smtClean="0"/>
              <a:t>(large strongylus)</a:t>
            </a:r>
          </a:p>
          <a:p>
            <a:r>
              <a:rPr lang="id-ID" dirty="0" smtClean="0"/>
              <a:t>Hospes : kuda, keledai, zebra</a:t>
            </a:r>
          </a:p>
          <a:p>
            <a:r>
              <a:rPr lang="id-ID" dirty="0" smtClean="0"/>
              <a:t>Predileksi : caecum dan colon</a:t>
            </a:r>
          </a:p>
          <a:p>
            <a:r>
              <a:rPr lang="id-ID" dirty="0" smtClean="0"/>
              <a:t>Cara Penularan : tertelannya L3 bersama makanan oleh hospes definitif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STEPHANURUS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186370" cy="4525963"/>
          </a:xfrm>
        </p:spPr>
        <p:txBody>
          <a:bodyPr/>
          <a:lstStyle/>
          <a:p>
            <a:r>
              <a:rPr lang="id-ID" dirty="0" smtClean="0"/>
              <a:t>Pengobatan :</a:t>
            </a:r>
          </a:p>
          <a:p>
            <a:pPr lvl="1"/>
            <a:r>
              <a:rPr lang="id-ID" dirty="0" smtClean="0"/>
              <a:t>ivermectin</a:t>
            </a:r>
          </a:p>
          <a:p>
            <a:r>
              <a:rPr lang="id-ID" dirty="0" smtClean="0"/>
              <a:t>Pencegahan :</a:t>
            </a:r>
          </a:p>
          <a:p>
            <a:pPr lvl="1"/>
            <a:r>
              <a:rPr lang="id-ID" dirty="0" smtClean="0"/>
              <a:t>Sanitasi dan kebersihan kandang (jaga agar tetap kering dan bersih)</a:t>
            </a:r>
          </a:p>
          <a:p>
            <a:pPr lvl="1">
              <a:buNone/>
            </a:pPr>
            <a:endParaRPr lang="id-ID" dirty="0"/>
          </a:p>
        </p:txBody>
      </p:sp>
      <p:pic>
        <p:nvPicPr>
          <p:cNvPr id="13314" name="Picture 2" descr="D:\PKH-UB\KULIAH\7. PENYAKIT MIKROBIAL PARASITER\PMP I\stephanurus\ivomec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000240"/>
            <a:ext cx="2109787" cy="318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TRICHOSTRONGYLUS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Spesies </a:t>
            </a:r>
            <a:r>
              <a:rPr lang="id-ID" dirty="0" smtClean="0"/>
              <a:t>: </a:t>
            </a:r>
            <a:r>
              <a:rPr lang="id-ID" i="1" dirty="0" smtClean="0"/>
              <a:t>Trichostrongylus colubriformis, T. axei, T. rugatus</a:t>
            </a:r>
            <a:endParaRPr lang="id-ID" i="1" dirty="0" smtClean="0"/>
          </a:p>
          <a:p>
            <a:r>
              <a:rPr lang="id-ID" dirty="0" smtClean="0"/>
              <a:t>Hospes </a:t>
            </a:r>
            <a:r>
              <a:rPr lang="id-ID" dirty="0" smtClean="0"/>
              <a:t>: ruminansia</a:t>
            </a:r>
            <a:endParaRPr lang="id-ID" dirty="0" smtClean="0"/>
          </a:p>
          <a:p>
            <a:r>
              <a:rPr lang="id-ID" dirty="0" smtClean="0"/>
              <a:t>Predileksi </a:t>
            </a:r>
            <a:r>
              <a:rPr lang="id-ID" dirty="0" smtClean="0"/>
              <a:t>: usus halus, abomasum</a:t>
            </a:r>
            <a:endParaRPr lang="id-ID" dirty="0" smtClean="0"/>
          </a:p>
          <a:p>
            <a:r>
              <a:rPr lang="id-ID" dirty="0" smtClean="0"/>
              <a:t>Cara Penularan </a:t>
            </a:r>
            <a:r>
              <a:rPr lang="id-ID" dirty="0" smtClean="0"/>
              <a:t>:</a:t>
            </a:r>
          </a:p>
          <a:p>
            <a:pPr lvl="1">
              <a:buNone/>
            </a:pPr>
            <a:r>
              <a:rPr lang="id-ID" dirty="0" smtClean="0"/>
              <a:t>Termakannya L3 bersama dengan hijauan</a:t>
            </a:r>
            <a:endParaRPr lang="id-ID" dirty="0" smtClean="0"/>
          </a:p>
          <a:p>
            <a:pPr lvl="1"/>
            <a:endParaRPr lang="id-ID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TRICHOSTRONGYLUS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72056" cy="4525963"/>
          </a:xfrm>
        </p:spPr>
        <p:txBody>
          <a:bodyPr/>
          <a:lstStyle/>
          <a:p>
            <a:r>
              <a:rPr lang="id-ID" dirty="0" smtClean="0"/>
              <a:t>Morfologi :</a:t>
            </a:r>
          </a:p>
          <a:p>
            <a:pPr lvl="1"/>
            <a:r>
              <a:rPr lang="id-ID" dirty="0" smtClean="0"/>
              <a:t>Berukuran kecil, berwarna kemerahan</a:t>
            </a:r>
          </a:p>
          <a:p>
            <a:pPr lvl="1"/>
            <a:r>
              <a:rPr lang="id-ID" dirty="0" smtClean="0"/>
              <a:t>Tdk memiliki buccal capsule</a:t>
            </a:r>
          </a:p>
          <a:p>
            <a:pPr lvl="1"/>
            <a:r>
              <a:rPr lang="id-ID" dirty="0" smtClean="0"/>
              <a:t>Spikula (jantan) berwarna kecoklatan</a:t>
            </a:r>
          </a:p>
          <a:p>
            <a:pPr lvl="1">
              <a:buNone/>
            </a:pPr>
            <a:endParaRPr lang="id-ID" dirty="0" smtClean="0"/>
          </a:p>
          <a:p>
            <a:pPr lvl="1"/>
            <a:endParaRPr lang="id-ID" dirty="0" smtClean="0"/>
          </a:p>
        </p:txBody>
      </p:sp>
      <p:pic>
        <p:nvPicPr>
          <p:cNvPr id="17410" name="Picture 2" descr="D:\PKH-UB\KULIAH\7. PENYAKIT MIKROBIAL PARASITER\PMP I\trichostrongylus\Trichostrongylus-colubrif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500306"/>
            <a:ext cx="3810000" cy="287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TRICHOSTRONGYLUS</a:t>
            </a:r>
            <a:endParaRPr lang="id-ID" dirty="0"/>
          </a:p>
        </p:txBody>
      </p:sp>
      <p:pic>
        <p:nvPicPr>
          <p:cNvPr id="16386" name="Picture 2" descr="D:\PKH-UB\KULIAH\7. PENYAKIT MIKROBIAL PARASITER\PMP I\trichostrongylus\trich_cycle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689453" y="1285860"/>
            <a:ext cx="5910303" cy="5214974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TRICHOSTRONGYLUS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Patogenesa :</a:t>
            </a:r>
          </a:p>
          <a:p>
            <a:pPr lvl="1"/>
            <a:r>
              <a:rPr lang="id-ID" dirty="0" smtClean="0"/>
              <a:t>Jarang menimbulkan gejala klinis</a:t>
            </a:r>
          </a:p>
          <a:p>
            <a:pPr lvl="1"/>
            <a:r>
              <a:rPr lang="id-ID" dirty="0" smtClean="0"/>
              <a:t>Penetrasi cacing pada mukosa usus /abomasum </a:t>
            </a:r>
            <a:r>
              <a:rPr lang="id-ID" dirty="0" smtClean="0">
                <a:sym typeface="Wingdings" pitchFamily="2" charset="2"/>
              </a:rPr>
              <a:t> desquamasi epitel  pada infestasi banyak  penebalan dinding usus/abomasum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Jarang menimbulkan kematian</a:t>
            </a:r>
            <a:endParaRPr lang="id-ID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TRICHOSTRONGYLUS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GK : gangguan lambung (pada infestasi berat), kelemahan pada kaki, emasiasi, anemia, pada hewan muda </a:t>
            </a:r>
            <a:r>
              <a:rPr lang="id-ID" dirty="0" smtClean="0">
                <a:sym typeface="Wingdings" pitchFamily="2" charset="2"/>
              </a:rPr>
              <a:t> diare berwarna gelap</a:t>
            </a:r>
            <a:endParaRPr lang="id-ID" dirty="0" smtClean="0"/>
          </a:p>
          <a:p>
            <a:r>
              <a:rPr lang="id-ID" dirty="0" smtClean="0"/>
              <a:t>Diagnosa : pemeriksaan feses, PA</a:t>
            </a:r>
            <a:endParaRPr lang="id-ID" dirty="0" smtClean="0"/>
          </a:p>
        </p:txBody>
      </p:sp>
      <p:pic>
        <p:nvPicPr>
          <p:cNvPr id="18434" name="Picture 2" descr="D:\PKH-UB\KULIAH\7. PENYAKIT MIKROBIAL PARASITER\PMP I\trichostrongylus\Trichostrongylus_egg_wtmt_H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833818"/>
            <a:ext cx="3024182" cy="3024182"/>
          </a:xfrm>
          <a:prstGeom prst="rect">
            <a:avLst/>
          </a:prstGeom>
          <a:noFill/>
        </p:spPr>
      </p:pic>
      <p:pic>
        <p:nvPicPr>
          <p:cNvPr id="18435" name="Picture 3" descr="D:\PKH-UB\KULIAH\7. PENYAKIT MIKROBIAL PARASITER\PMP I\trichostrongylus\trichostrongylus-colubriform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857628"/>
            <a:ext cx="4214027" cy="2773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TRICHOSTRONGYLUS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Pengobatan :</a:t>
            </a:r>
          </a:p>
          <a:p>
            <a:pPr lvl="1"/>
            <a:r>
              <a:rPr lang="id-ID" dirty="0" smtClean="0"/>
              <a:t>ALBENDAZOLE</a:t>
            </a:r>
          </a:p>
          <a:p>
            <a:r>
              <a:rPr lang="id-ID" dirty="0" smtClean="0"/>
              <a:t>Pencegahan :</a:t>
            </a:r>
          </a:p>
          <a:p>
            <a:pPr lvl="1"/>
            <a:r>
              <a:rPr lang="id-ID" dirty="0" smtClean="0"/>
              <a:t>Deworming secara rutin dan teratur</a:t>
            </a:r>
          </a:p>
          <a:p>
            <a:pPr lvl="1"/>
            <a:r>
              <a:rPr lang="id-ID" dirty="0" smtClean="0"/>
              <a:t>Sanitasi dan kebersihan kandang</a:t>
            </a:r>
            <a:endParaRPr lang="id-ID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HAEMONCHUS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Spesies </a:t>
            </a:r>
            <a:r>
              <a:rPr lang="id-ID" dirty="0" smtClean="0"/>
              <a:t>: </a:t>
            </a:r>
            <a:r>
              <a:rPr lang="id-ID" i="1" dirty="0" smtClean="0"/>
              <a:t>Haemonchus contortus </a:t>
            </a:r>
            <a:r>
              <a:rPr lang="id-ID" dirty="0" smtClean="0"/>
              <a:t>(barber’s pole worm)</a:t>
            </a:r>
            <a:endParaRPr lang="id-ID" i="1" dirty="0" smtClean="0"/>
          </a:p>
          <a:p>
            <a:r>
              <a:rPr lang="id-ID" dirty="0" smtClean="0"/>
              <a:t>Hospes </a:t>
            </a:r>
            <a:r>
              <a:rPr lang="id-ID" dirty="0" smtClean="0"/>
              <a:t>: ruminansia</a:t>
            </a:r>
            <a:endParaRPr lang="id-ID" dirty="0" smtClean="0"/>
          </a:p>
          <a:p>
            <a:r>
              <a:rPr lang="id-ID" dirty="0" smtClean="0"/>
              <a:t>Predileksi </a:t>
            </a:r>
            <a:r>
              <a:rPr lang="id-ID" dirty="0" smtClean="0"/>
              <a:t>: abomasum</a:t>
            </a:r>
            <a:endParaRPr lang="id-ID" dirty="0" smtClean="0"/>
          </a:p>
          <a:p>
            <a:r>
              <a:rPr lang="id-ID" dirty="0" smtClean="0"/>
              <a:t>Cara Penularan </a:t>
            </a:r>
            <a:r>
              <a:rPr lang="id-ID" dirty="0" smtClean="0"/>
              <a:t>: termakannya</a:t>
            </a:r>
            <a:endParaRPr lang="id-ID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HAEMONCHUS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757742" cy="4525963"/>
          </a:xfrm>
        </p:spPr>
        <p:txBody>
          <a:bodyPr/>
          <a:lstStyle/>
          <a:p>
            <a:r>
              <a:rPr lang="id-ID" dirty="0" smtClean="0"/>
              <a:t>Morfologi :</a:t>
            </a:r>
          </a:p>
          <a:p>
            <a:pPr lvl="1"/>
            <a:r>
              <a:rPr lang="id-ID" dirty="0" smtClean="0"/>
              <a:t>Jantan 10 – 20 mm, betina 18-30 mm</a:t>
            </a:r>
          </a:p>
          <a:p>
            <a:pPr lvl="1"/>
            <a:r>
              <a:rPr lang="id-ID" dirty="0" smtClean="0"/>
              <a:t>Jantan merah, betina barber’s pole</a:t>
            </a:r>
          </a:p>
          <a:p>
            <a:pPr lvl="1"/>
            <a:r>
              <a:rPr lang="id-ID" dirty="0" smtClean="0"/>
              <a:t>Memiliki cervical papil</a:t>
            </a:r>
          </a:p>
          <a:p>
            <a:pPr lvl="1"/>
            <a:r>
              <a:rPr lang="id-ID" dirty="0" smtClean="0"/>
              <a:t>Betina </a:t>
            </a:r>
            <a:r>
              <a:rPr lang="id-ID" dirty="0" smtClean="0">
                <a:sym typeface="Wingdings" pitchFamily="2" charset="2"/>
              </a:rPr>
              <a:t> vulva flap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Jantan  bursa kopulatrik + dorsal ray</a:t>
            </a:r>
            <a:endParaRPr lang="id-ID" dirty="0" smtClean="0"/>
          </a:p>
        </p:txBody>
      </p:sp>
      <p:pic>
        <p:nvPicPr>
          <p:cNvPr id="20482" name="Picture 2" descr="D:\PKH-UB\KULIAH\7. PENYAKIT MIKROBIAL PARASITER\PMP I\haemonchus\barberpolewor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00174"/>
            <a:ext cx="3751547" cy="2312993"/>
          </a:xfrm>
          <a:prstGeom prst="rect">
            <a:avLst/>
          </a:prstGeom>
          <a:noFill/>
        </p:spPr>
      </p:pic>
      <p:pic>
        <p:nvPicPr>
          <p:cNvPr id="20483" name="Picture 3" descr="D:\PKH-UB\KULIAH\7. PENYAKIT MIKROBIAL PARASITER\PMP I\haemonchus\Barbers_pole_wor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000504"/>
            <a:ext cx="3143272" cy="2587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HAEMONCHUS</a:t>
            </a:r>
            <a:endParaRPr lang="id-ID" dirty="0"/>
          </a:p>
        </p:txBody>
      </p:sp>
      <p:pic>
        <p:nvPicPr>
          <p:cNvPr id="19458" name="Picture 2" descr="D:\PKH-UB\KULIAH\7. PENYAKIT MIKROBIAL PARASITER\PMP I\haemonchus\24cdef76f473b87e209a826fe651c5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005471" y="1428736"/>
            <a:ext cx="7335151" cy="492922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STRONGYLUS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Morfologi :</a:t>
            </a:r>
          </a:p>
          <a:p>
            <a:pPr lvl="1"/>
            <a:r>
              <a:rPr lang="id-ID" dirty="0" smtClean="0"/>
              <a:t>Berwarna abu2 gelap - merah</a:t>
            </a:r>
          </a:p>
          <a:p>
            <a:pPr lvl="1"/>
            <a:r>
              <a:rPr lang="id-ID" dirty="0" smtClean="0"/>
              <a:t>Memiliki buccal capsule dengan gigi dorsal</a:t>
            </a:r>
          </a:p>
          <a:p>
            <a:pPr lvl="1">
              <a:buNone/>
            </a:pPr>
            <a:endParaRPr lang="id-ID" dirty="0" smtClean="0"/>
          </a:p>
          <a:p>
            <a:pPr lvl="1"/>
            <a:endParaRPr lang="id-ID" dirty="0" smtClean="0"/>
          </a:p>
        </p:txBody>
      </p:sp>
      <p:pic>
        <p:nvPicPr>
          <p:cNvPr id="3074" name="Picture 2" descr="D:\PKH-UB\KULIAH\7. PENYAKIT MIKROBIAL PARASITER\PMP I\strongylus\large_redworm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429000"/>
            <a:ext cx="4286280" cy="3071834"/>
          </a:xfrm>
          <a:prstGeom prst="rect">
            <a:avLst/>
          </a:prstGeom>
          <a:noFill/>
        </p:spPr>
      </p:pic>
      <p:pic>
        <p:nvPicPr>
          <p:cNvPr id="3076" name="Picture 4" descr="D:\PKH-UB\KULIAH\7. PENYAKIT MIKROBIAL PARASITER\PMP I\strongylus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429000"/>
            <a:ext cx="2157410" cy="32551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HAEMONCHUS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Patogenesa :</a:t>
            </a:r>
          </a:p>
          <a:p>
            <a:pPr lvl="1"/>
            <a:r>
              <a:rPr lang="id-ID" dirty="0" smtClean="0"/>
              <a:t>Cacing muda </a:t>
            </a:r>
            <a:r>
              <a:rPr lang="id-ID" dirty="0" smtClean="0">
                <a:sym typeface="Wingdings" pitchFamily="2" charset="2"/>
              </a:rPr>
              <a:t> penetrasi dan berkembang di mukosa abomasum  ekdisis  L4  menghisap darah 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Cacing dewasa  melepaskan zat antikoagulasi  iritasi mukosa  perdarahan yang makin besar  penurunan kemampuanpencernaan, gangguan penyerapan protein, calsium, dan fosor</a:t>
            </a:r>
            <a:endParaRPr lang="id-ID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HAEMONCHUS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GK : anemia dan kematian (pada infeksi per akut), pada kasus kronis </a:t>
            </a:r>
            <a:r>
              <a:rPr lang="id-ID" dirty="0" smtClean="0">
                <a:sym typeface="Wingdings" pitchFamily="2" charset="2"/>
              </a:rPr>
              <a:t> bottle jaw (edema di bawah rahang, kulit pucat, diare, </a:t>
            </a:r>
            <a:endParaRPr lang="id-ID" dirty="0" smtClean="0"/>
          </a:p>
          <a:p>
            <a:r>
              <a:rPr lang="id-ID" dirty="0" smtClean="0"/>
              <a:t>Diagnosa : GK, pemeriksaan feses (telur dan larva), PA</a:t>
            </a:r>
            <a:endParaRPr lang="id-ID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2530" name="Picture 2" descr="D:\PKH-UB\KULIAH\7. PENYAKIT MIKROBIAL PARASITER\PMP I\haemonchus\ur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1047750"/>
            <a:ext cx="63500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HAEMONCHUS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Pengobatan :</a:t>
            </a:r>
          </a:p>
          <a:p>
            <a:pPr lvl="1"/>
            <a:r>
              <a:rPr lang="id-ID" dirty="0" smtClean="0"/>
              <a:t>Copper sulfat</a:t>
            </a:r>
          </a:p>
          <a:p>
            <a:pPr lvl="1"/>
            <a:r>
              <a:rPr lang="id-ID" dirty="0" smtClean="0"/>
              <a:t>Ivermectin </a:t>
            </a:r>
          </a:p>
          <a:p>
            <a:pPr lvl="1"/>
            <a:endParaRPr lang="id-ID" dirty="0" smtClean="0"/>
          </a:p>
          <a:p>
            <a:r>
              <a:rPr lang="id-ID" dirty="0" smtClean="0"/>
              <a:t>Pencegahan :</a:t>
            </a:r>
          </a:p>
          <a:p>
            <a:pPr lvl="1"/>
            <a:r>
              <a:rPr lang="id-ID" dirty="0" smtClean="0"/>
              <a:t>Deworming rutin</a:t>
            </a:r>
          </a:p>
          <a:p>
            <a:pPr lvl="1"/>
            <a:r>
              <a:rPr lang="id-ID" dirty="0" smtClean="0"/>
              <a:t>Sanitasi dan kebersihan kandang</a:t>
            </a:r>
            <a:endParaRPr lang="id-ID" dirty="0"/>
          </a:p>
        </p:txBody>
      </p:sp>
      <p:pic>
        <p:nvPicPr>
          <p:cNvPr id="21506" name="Picture 2" descr="D:\PKH-UB\KULIAH\7. PENYAKIT MIKROBIAL PARASITER\PMP I\haemonchus\urugg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1571612"/>
            <a:ext cx="428625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MECISTOCIRRUS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Spesies </a:t>
            </a:r>
            <a:r>
              <a:rPr lang="id-ID" dirty="0" smtClean="0"/>
              <a:t>: </a:t>
            </a:r>
            <a:r>
              <a:rPr lang="id-ID" i="1" dirty="0" smtClean="0"/>
              <a:t>Mecistocirrus digitatus</a:t>
            </a:r>
            <a:endParaRPr lang="id-ID" i="1" dirty="0" smtClean="0"/>
          </a:p>
          <a:p>
            <a:r>
              <a:rPr lang="id-ID" dirty="0" smtClean="0"/>
              <a:t>Hospes </a:t>
            </a:r>
            <a:r>
              <a:rPr lang="id-ID" dirty="0" smtClean="0"/>
              <a:t>: babi, kuda, ruminansia</a:t>
            </a:r>
            <a:endParaRPr lang="id-ID" dirty="0" smtClean="0"/>
          </a:p>
          <a:p>
            <a:r>
              <a:rPr lang="id-ID" dirty="0" smtClean="0"/>
              <a:t>Predileksi </a:t>
            </a:r>
            <a:r>
              <a:rPr lang="id-ID" dirty="0" smtClean="0"/>
              <a:t>: lambung, abomasum</a:t>
            </a:r>
            <a:endParaRPr lang="id-ID" dirty="0" smtClean="0"/>
          </a:p>
          <a:p>
            <a:r>
              <a:rPr lang="id-ID" dirty="0" smtClean="0"/>
              <a:t>Cara Penularan </a:t>
            </a:r>
            <a:r>
              <a:rPr lang="id-ID" dirty="0" smtClean="0"/>
              <a:t>:</a:t>
            </a:r>
          </a:p>
          <a:p>
            <a:pPr lvl="1"/>
            <a:r>
              <a:rPr lang="id-ID" dirty="0" smtClean="0"/>
              <a:t>Termakannya L3</a:t>
            </a:r>
            <a:endParaRPr lang="id-ID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MECISTOCIRRUS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Morfologi</a:t>
            </a:r>
          </a:p>
          <a:p>
            <a:pPr lvl="1"/>
            <a:r>
              <a:rPr lang="id-ID" dirty="0" smtClean="0"/>
              <a:t>Buccal capsule kecil dan memiliki lancet</a:t>
            </a:r>
          </a:p>
          <a:p>
            <a:pPr lvl="1"/>
            <a:r>
              <a:rPr lang="id-ID" dirty="0" smtClean="0"/>
              <a:t>Jantan memiliki bursa kopulatrik (31 mm)</a:t>
            </a:r>
          </a:p>
          <a:p>
            <a:pPr lvl="1"/>
            <a:r>
              <a:rPr lang="id-ID" dirty="0" smtClean="0"/>
              <a:t>Betina memiliki vagina yang panjang ( 43 mm)</a:t>
            </a:r>
          </a:p>
          <a:p>
            <a:pPr lvl="1"/>
            <a:r>
              <a:rPr lang="id-ID" dirty="0" smtClean="0"/>
              <a:t>Memiliki selubung kutikula</a:t>
            </a:r>
          </a:p>
          <a:p>
            <a:pPr lvl="1"/>
            <a:endParaRPr lang="id-ID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Callout 4"/>
          <p:cNvSpPr/>
          <p:nvPr/>
        </p:nvSpPr>
        <p:spPr>
          <a:xfrm>
            <a:off x="500034" y="1500174"/>
            <a:ext cx="4143404" cy="285752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MECISTOCIRRUS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3686172" cy="2757494"/>
          </a:xfrm>
        </p:spPr>
        <p:txBody>
          <a:bodyPr/>
          <a:lstStyle/>
          <a:p>
            <a:r>
              <a:rPr lang="id-ID" dirty="0" smtClean="0"/>
              <a:t>Siklus </a:t>
            </a:r>
            <a:r>
              <a:rPr lang="id-ID" dirty="0" smtClean="0"/>
              <a:t>hidup</a:t>
            </a:r>
          </a:p>
          <a:p>
            <a:r>
              <a:rPr lang="id-ID" dirty="0" smtClean="0"/>
              <a:t>Patogenesa</a:t>
            </a:r>
          </a:p>
          <a:p>
            <a:r>
              <a:rPr lang="id-ID" dirty="0" smtClean="0"/>
              <a:t>Pengobatan </a:t>
            </a:r>
          </a:p>
          <a:p>
            <a:r>
              <a:rPr lang="id-ID" dirty="0" smtClean="0"/>
              <a:t>pencegahan</a:t>
            </a:r>
            <a:endParaRPr lang="id-ID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3438" y="2571744"/>
            <a:ext cx="3686172" cy="135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kumimoji="0" lang="id-ID" sz="4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Haemonchus</a:t>
            </a:r>
            <a:endParaRPr kumimoji="0" lang="id-ID" sz="4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1143000"/>
          </a:xfrm>
        </p:spPr>
        <p:txBody>
          <a:bodyPr/>
          <a:lstStyle/>
          <a:p>
            <a:r>
              <a:rPr lang="id-ID" b="1" dirty="0" smtClean="0"/>
              <a:t>TERIMA KASIH</a:t>
            </a:r>
            <a:endParaRPr lang="id-ID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8" name="Picture 2" descr="D:\PKH-UB\KULIAH\7. PENYAKIT MIKROBIAL PARASITER\PMP I\strongylus\Equine large strongyles copy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32" cy="4572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STRONGYLUS</a:t>
            </a:r>
            <a:endParaRPr lang="id-ID" dirty="0"/>
          </a:p>
        </p:txBody>
      </p:sp>
      <p:pic>
        <p:nvPicPr>
          <p:cNvPr id="1026" name="Picture 2" descr="D:\PKH-UB\KULIAH\7. PENYAKIT MIKROBIAL PARASITER\PMP I\strongylus\svulgaris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000232" y="1215889"/>
            <a:ext cx="5429288" cy="5522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STRONGYLUS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pic>
        <p:nvPicPr>
          <p:cNvPr id="2051" name="Picture 3" descr="D:\PKH-UB\KULIAH\7. PENYAKIT MIKROBIAL PARASITER\PMP I\strongylus\38708532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142984"/>
            <a:ext cx="6429420" cy="5465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STRONGYLUS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Patogenesa :</a:t>
            </a:r>
          </a:p>
          <a:p>
            <a:pPr lvl="1"/>
            <a:r>
              <a:rPr lang="id-ID" dirty="0" smtClean="0"/>
              <a:t>Penancapan buccal capsule pada mukosa usus </a:t>
            </a:r>
            <a:r>
              <a:rPr lang="id-ID" dirty="0" smtClean="0">
                <a:sym typeface="Wingdings" pitchFamily="2" charset="2"/>
              </a:rPr>
              <a:t> ruptur pembuluh darah &amp; merobek mukosa  perdarahan  terus menerus dan dalam jumlah banyak  anemia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Migrasi larva menembus mukosa usus  nodul2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Terbentuknya thrombus pada arteri (hasil migrasi larva)  emboli arteri messenterica  aneurisma  pengurangan peristaltik usus  intusussepsi / volvulus  kolik</a:t>
            </a:r>
          </a:p>
          <a:p>
            <a:pPr lvl="1"/>
            <a:endParaRPr lang="id-ID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STRONGYLUS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GK : anemia, diare, kolik pada kuda (infestasi berat), kulit kasar dan kusam, emasiasi, edema pada abdomen dan kaki</a:t>
            </a:r>
            <a:endParaRPr lang="id-ID" dirty="0" smtClean="0"/>
          </a:p>
          <a:p>
            <a:r>
              <a:rPr lang="id-ID" dirty="0" smtClean="0"/>
              <a:t>Diagnosa : pemeriksaan feses, aneurisma (pelebaran arteri) pada A. messenterica cranial lewat palpasi rektal</a:t>
            </a:r>
            <a:endParaRPr lang="id-ID" dirty="0" smtClean="0"/>
          </a:p>
        </p:txBody>
      </p:sp>
      <p:pic>
        <p:nvPicPr>
          <p:cNvPr id="7170" name="Picture 2" descr="D:\PKH-UB\KULIAH\7. PENYAKIT MIKROBIAL PARASITER\PMP I\strongylus\horsestrongyle13289213327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572008"/>
            <a:ext cx="3000396" cy="1965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pic>
        <p:nvPicPr>
          <p:cNvPr id="5122" name="Picture 2" descr="D:\PKH-UB\KULIAH\7. PENYAKIT MIKROBIAL PARASITER\PMP I\strongylus\h027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3629042" cy="2962294"/>
          </a:xfrm>
          <a:prstGeom prst="rect">
            <a:avLst/>
          </a:prstGeom>
          <a:noFill/>
        </p:spPr>
      </p:pic>
      <p:pic>
        <p:nvPicPr>
          <p:cNvPr id="5123" name="Picture 3" descr="D:\PKH-UB\KULIAH\7. PENYAKIT MIKROBIAL PARASITER\PMP I\strongylus\h136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214422"/>
            <a:ext cx="3857652" cy="2998073"/>
          </a:xfrm>
          <a:prstGeom prst="rect">
            <a:avLst/>
          </a:prstGeom>
          <a:noFill/>
        </p:spPr>
      </p:pic>
      <p:pic>
        <p:nvPicPr>
          <p:cNvPr id="5124" name="Picture 4" descr="D:\PKH-UB\KULIAH\7. PENYAKIT MIKROBIAL PARASITER\PMP I\strongylus\gi13294426552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4202075"/>
            <a:ext cx="4000528" cy="2655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576</TotalTime>
  <Words>686</Words>
  <Application>Microsoft Office PowerPoint</Application>
  <PresentationFormat>On-screen Show (4:3)</PresentationFormat>
  <Paragraphs>135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Civic</vt:lpstr>
      <vt:lpstr>PENYAKIT PARASITER (HELMINTHIASIS)     NEMATODOSIS II</vt:lpstr>
      <vt:lpstr>STRONGYLUS</vt:lpstr>
      <vt:lpstr>STRONGYLUS</vt:lpstr>
      <vt:lpstr>Slide 4</vt:lpstr>
      <vt:lpstr>STRONGYLUS</vt:lpstr>
      <vt:lpstr>STRONGYLUS</vt:lpstr>
      <vt:lpstr>STRONGYLUS</vt:lpstr>
      <vt:lpstr>STRONGYLUS</vt:lpstr>
      <vt:lpstr>PA</vt:lpstr>
      <vt:lpstr>Slide 10</vt:lpstr>
      <vt:lpstr>STRONGYLUS</vt:lpstr>
      <vt:lpstr>Slide 12</vt:lpstr>
      <vt:lpstr>Slide 13</vt:lpstr>
      <vt:lpstr>STEPHANURUS</vt:lpstr>
      <vt:lpstr>STEPHANURUS</vt:lpstr>
      <vt:lpstr>STEPHANURUS</vt:lpstr>
      <vt:lpstr>STEPHANURUS</vt:lpstr>
      <vt:lpstr>STEPHANURUS</vt:lpstr>
      <vt:lpstr>PA </vt:lpstr>
      <vt:lpstr>STEPHANURUS</vt:lpstr>
      <vt:lpstr>TRICHOSTRONGYLUS</vt:lpstr>
      <vt:lpstr>TRICHOSTRONGYLUS</vt:lpstr>
      <vt:lpstr>TRICHOSTRONGYLUS</vt:lpstr>
      <vt:lpstr>TRICHOSTRONGYLUS</vt:lpstr>
      <vt:lpstr>TRICHOSTRONGYLUS</vt:lpstr>
      <vt:lpstr>TRICHOSTRONGYLUS</vt:lpstr>
      <vt:lpstr>HAEMONCHUS</vt:lpstr>
      <vt:lpstr>HAEMONCHUS</vt:lpstr>
      <vt:lpstr>HAEMONCHUS</vt:lpstr>
      <vt:lpstr>HAEMONCHUS</vt:lpstr>
      <vt:lpstr>HAEMONCHUS</vt:lpstr>
      <vt:lpstr>Slide 32</vt:lpstr>
      <vt:lpstr>HAEMONCHUS</vt:lpstr>
      <vt:lpstr>MECISTOCIRRUS</vt:lpstr>
      <vt:lpstr>MECISTOCIRRUS</vt:lpstr>
      <vt:lpstr>MECISTOCIRRUS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dayu</dc:creator>
  <cp:lastModifiedBy>dayu</cp:lastModifiedBy>
  <cp:revision>39</cp:revision>
  <dcterms:created xsi:type="dcterms:W3CDTF">2014-05-05T15:30:37Z</dcterms:created>
  <dcterms:modified xsi:type="dcterms:W3CDTF">2014-06-17T14:33:01Z</dcterms:modified>
</cp:coreProperties>
</file>